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51" r:id="rId3"/>
    <p:sldMasterId id="2147483652" r:id="rId4"/>
    <p:sldMasterId id="2147483656" r:id="rId5"/>
    <p:sldMasterId id="2147483658" r:id="rId6"/>
  </p:sldMasterIdLst>
  <p:notesMasterIdLst>
    <p:notesMasterId r:id="rId31"/>
  </p:notesMasterIdLst>
  <p:handoutMasterIdLst>
    <p:handoutMasterId r:id="rId32"/>
  </p:handoutMasterIdLst>
  <p:sldIdLst>
    <p:sldId id="256" r:id="rId7"/>
    <p:sldId id="273" r:id="rId8"/>
    <p:sldId id="268" r:id="rId9"/>
    <p:sldId id="270" r:id="rId10"/>
    <p:sldId id="283" r:id="rId11"/>
    <p:sldId id="271" r:id="rId12"/>
    <p:sldId id="259" r:id="rId13"/>
    <p:sldId id="284" r:id="rId14"/>
    <p:sldId id="260" r:id="rId15"/>
    <p:sldId id="262" r:id="rId16"/>
    <p:sldId id="263" r:id="rId17"/>
    <p:sldId id="285" r:id="rId18"/>
    <p:sldId id="264" r:id="rId19"/>
    <p:sldId id="265" r:id="rId20"/>
    <p:sldId id="267" r:id="rId21"/>
    <p:sldId id="276" r:id="rId22"/>
    <p:sldId id="277" r:id="rId23"/>
    <p:sldId id="278" r:id="rId24"/>
    <p:sldId id="279" r:id="rId25"/>
    <p:sldId id="280" r:id="rId26"/>
    <p:sldId id="281" r:id="rId27"/>
    <p:sldId id="282" r:id="rId28"/>
    <p:sldId id="274" r:id="rId29"/>
    <p:sldId id="275" r:id="rId3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A" initials="I" lastIdx="1" clrIdx="0">
    <p:extLst>
      <p:ext uri="{19B8F6BF-5375-455C-9EA6-DF929625EA0E}">
        <p15:presenceInfo xmlns:p15="http://schemas.microsoft.com/office/powerpoint/2012/main" userId="I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07" autoAdjust="0"/>
  </p:normalViewPr>
  <p:slideViewPr>
    <p:cSldViewPr snapToGrid="0">
      <p:cViewPr varScale="1">
        <p:scale>
          <a:sx n="86" d="100"/>
          <a:sy n="86" d="100"/>
        </p:scale>
        <p:origin x="690"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B50B32D-6C55-4297-9014-2902A1BE31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D25F9433-FAB1-4EA6-AAEA-7E0558D90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E050E6-CB63-427F-9CCD-799F9AA10463}" type="datetimeFigureOut">
              <a:rPr lang="es-CL" smtClean="0"/>
              <a:t>03/10/2019</a:t>
            </a:fld>
            <a:endParaRPr lang="es-CL"/>
          </a:p>
        </p:txBody>
      </p:sp>
      <p:sp>
        <p:nvSpPr>
          <p:cNvPr id="4" name="Marcador de pie de página 3">
            <a:extLst>
              <a:ext uri="{FF2B5EF4-FFF2-40B4-BE49-F238E27FC236}">
                <a16:creationId xmlns:a16="http://schemas.microsoft.com/office/drawing/2014/main" id="{B440FAFF-89D6-4DE1-8B10-A720248448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CDD83BC0-56F8-49F9-834F-359A396246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D55418-60C5-40C4-B988-4A1A63960755}" type="slidenum">
              <a:rPr lang="es-CL" smtClean="0"/>
              <a:t>‹Nº›</a:t>
            </a:fld>
            <a:endParaRPr lang="es-CL"/>
          </a:p>
        </p:txBody>
      </p:sp>
    </p:spTree>
    <p:extLst>
      <p:ext uri="{BB962C8B-B14F-4D97-AF65-F5344CB8AC3E}">
        <p14:creationId xmlns:p14="http://schemas.microsoft.com/office/powerpoint/2010/main" val="992606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D4E84-6B9D-45EF-A777-D438235EBA2D}" type="datetimeFigureOut">
              <a:rPr lang="es-CL" smtClean="0"/>
              <a:t>03/10/2019</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F2A33-E486-407F-ADAD-3FD5161AB1B9}" type="slidenum">
              <a:rPr lang="es-CL" smtClean="0"/>
              <a:t>‹Nº›</a:t>
            </a:fld>
            <a:endParaRPr lang="es-CL"/>
          </a:p>
        </p:txBody>
      </p:sp>
    </p:spTree>
    <p:extLst>
      <p:ext uri="{BB962C8B-B14F-4D97-AF65-F5344CB8AC3E}">
        <p14:creationId xmlns:p14="http://schemas.microsoft.com/office/powerpoint/2010/main" val="344407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F2A33-E486-407F-ADAD-3FD5161AB1B9}"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8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COSOC significa:</a:t>
            </a:r>
          </a:p>
          <a:p>
            <a:endParaRPr lang="es-ES" dirty="0"/>
          </a:p>
          <a:p>
            <a:r>
              <a:rPr lang="es-ES" dirty="0"/>
              <a:t>Consejo Comunal de Organizaciones de la Sociedad Civil</a:t>
            </a:r>
          </a:p>
        </p:txBody>
      </p:sp>
      <p:sp>
        <p:nvSpPr>
          <p:cNvPr id="4" name="Marcador de número de diapositiva 3"/>
          <p:cNvSpPr>
            <a:spLocks noGrp="1"/>
          </p:cNvSpPr>
          <p:nvPr>
            <p:ph type="sldNum" sz="quarter" idx="5"/>
          </p:nvPr>
        </p:nvSpPr>
        <p:spPr/>
        <p:txBody>
          <a:bodyPr/>
          <a:lstStyle/>
          <a:p>
            <a:fld id="{E53F2A33-E486-407F-ADAD-3FD5161AB1B9}" type="slidenum">
              <a:rPr lang="es-CL" smtClean="0"/>
              <a:t>16</a:t>
            </a:fld>
            <a:endParaRPr lang="es-CL"/>
          </a:p>
        </p:txBody>
      </p:sp>
    </p:spTree>
    <p:extLst>
      <p:ext uri="{BB962C8B-B14F-4D97-AF65-F5344CB8AC3E}">
        <p14:creationId xmlns:p14="http://schemas.microsoft.com/office/powerpoint/2010/main" val="236522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RESEÑA HISTORICA DEL COSOC</a:t>
            </a:r>
          </a:p>
        </p:txBody>
      </p:sp>
      <p:sp>
        <p:nvSpPr>
          <p:cNvPr id="4" name="Marcador de número de diapositiva 3"/>
          <p:cNvSpPr>
            <a:spLocks noGrp="1"/>
          </p:cNvSpPr>
          <p:nvPr>
            <p:ph type="sldNum" sz="quarter" idx="5"/>
          </p:nvPr>
        </p:nvSpPr>
        <p:spPr/>
        <p:txBody>
          <a:bodyPr/>
          <a:lstStyle/>
          <a:p>
            <a:fld id="{E53F2A33-E486-407F-ADAD-3FD5161AB1B9}" type="slidenum">
              <a:rPr lang="es-CL" smtClean="0"/>
              <a:t>17</a:t>
            </a:fld>
            <a:endParaRPr lang="es-CL"/>
          </a:p>
        </p:txBody>
      </p:sp>
    </p:spTree>
    <p:extLst>
      <p:ext uri="{BB962C8B-B14F-4D97-AF65-F5344CB8AC3E}">
        <p14:creationId xmlns:p14="http://schemas.microsoft.com/office/powerpoint/2010/main" val="1616051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3F2A33-E486-407F-ADAD-3FD5161AB1B9}" type="slidenum">
              <a:rPr lang="es-CL" smtClean="0"/>
              <a:t>18</a:t>
            </a:fld>
            <a:endParaRPr lang="es-CL"/>
          </a:p>
        </p:txBody>
      </p:sp>
    </p:spTree>
    <p:extLst>
      <p:ext uri="{BB962C8B-B14F-4D97-AF65-F5344CB8AC3E}">
        <p14:creationId xmlns:p14="http://schemas.microsoft.com/office/powerpoint/2010/main" val="319037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endParaRPr lang="es-ES" dirty="0"/>
          </a:p>
        </p:txBody>
      </p:sp>
      <p:sp>
        <p:nvSpPr>
          <p:cNvPr id="4" name="Marcador de número de diapositiva 3"/>
          <p:cNvSpPr>
            <a:spLocks noGrp="1"/>
          </p:cNvSpPr>
          <p:nvPr>
            <p:ph type="sldNum" sz="quarter" idx="5"/>
          </p:nvPr>
        </p:nvSpPr>
        <p:spPr/>
        <p:txBody>
          <a:bodyPr/>
          <a:lstStyle/>
          <a:p>
            <a:fld id="{E53F2A33-E486-407F-ADAD-3FD5161AB1B9}" type="slidenum">
              <a:rPr lang="es-CL" smtClean="0"/>
              <a:t>19</a:t>
            </a:fld>
            <a:endParaRPr lang="es-CL"/>
          </a:p>
        </p:txBody>
      </p:sp>
    </p:spTree>
    <p:extLst>
      <p:ext uri="{BB962C8B-B14F-4D97-AF65-F5344CB8AC3E}">
        <p14:creationId xmlns:p14="http://schemas.microsoft.com/office/powerpoint/2010/main" val="3212452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3F2A33-E486-407F-ADAD-3FD5161AB1B9}" type="slidenum">
              <a:rPr lang="es-CL" smtClean="0"/>
              <a:t>20</a:t>
            </a:fld>
            <a:endParaRPr lang="es-CL"/>
          </a:p>
        </p:txBody>
      </p:sp>
    </p:spTree>
    <p:extLst>
      <p:ext uri="{BB962C8B-B14F-4D97-AF65-F5344CB8AC3E}">
        <p14:creationId xmlns:p14="http://schemas.microsoft.com/office/powerpoint/2010/main" val="1368300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53F2A33-E486-407F-ADAD-3FD5161AB1B9}" type="slidenum">
              <a:rPr lang="es-CL" smtClean="0"/>
              <a:t>21</a:t>
            </a:fld>
            <a:endParaRPr lang="es-CL"/>
          </a:p>
        </p:txBody>
      </p:sp>
    </p:spTree>
    <p:extLst>
      <p:ext uri="{BB962C8B-B14F-4D97-AF65-F5344CB8AC3E}">
        <p14:creationId xmlns:p14="http://schemas.microsoft.com/office/powerpoint/2010/main" val="413429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COSOC</a:t>
            </a:r>
          </a:p>
        </p:txBody>
      </p:sp>
      <p:sp>
        <p:nvSpPr>
          <p:cNvPr id="4" name="Marcador de número de diapositiva 3"/>
          <p:cNvSpPr>
            <a:spLocks noGrp="1"/>
          </p:cNvSpPr>
          <p:nvPr>
            <p:ph type="sldNum" sz="quarter" idx="5"/>
          </p:nvPr>
        </p:nvSpPr>
        <p:spPr/>
        <p:txBody>
          <a:bodyPr/>
          <a:lstStyle/>
          <a:p>
            <a:fld id="{E53F2A33-E486-407F-ADAD-3FD5161AB1B9}" type="slidenum">
              <a:rPr lang="es-CL" smtClean="0"/>
              <a:t>22</a:t>
            </a:fld>
            <a:endParaRPr lang="es-CL"/>
          </a:p>
        </p:txBody>
      </p:sp>
    </p:spTree>
    <p:extLst>
      <p:ext uri="{BB962C8B-B14F-4D97-AF65-F5344CB8AC3E}">
        <p14:creationId xmlns:p14="http://schemas.microsoft.com/office/powerpoint/2010/main" val="247818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670F94-080B-4BD0-82F7-62A0B4923F8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2219D816-3BB2-442C-994D-A1F3260F5F4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Tree>
    <p:extLst>
      <p:ext uri="{BB962C8B-B14F-4D97-AF65-F5344CB8AC3E}">
        <p14:creationId xmlns:p14="http://schemas.microsoft.com/office/powerpoint/2010/main" val="158746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21771-E8DE-43DA-8D66-3D9E4DDC2C1D}"/>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62233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DFFEF-1ABB-4597-B43C-D364F437A279}"/>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355114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27A951-75D9-4EC8-B2A3-FE2C3AADB89F}"/>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405772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DFFEF-1ABB-4597-B43C-D364F437A279}"/>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108507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21771-E8DE-43DA-8D66-3D9E4DDC2C1D}"/>
              </a:ext>
            </a:extLst>
          </p:cNvPr>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21139701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8.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60.sv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40.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DC0EE323-4773-4A11-95D0-472F5F5C6542}"/>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2467" y="0"/>
            <a:ext cx="12187066" cy="6858000"/>
          </a:xfrm>
          <a:prstGeom prst="rect">
            <a:avLst/>
          </a:prstGeom>
        </p:spPr>
      </p:pic>
      <p:sp>
        <p:nvSpPr>
          <p:cNvPr id="2" name="Marcador de título 1">
            <a:extLst>
              <a:ext uri="{FF2B5EF4-FFF2-40B4-BE49-F238E27FC236}">
                <a16:creationId xmlns:a16="http://schemas.microsoft.com/office/drawing/2014/main" id="{C19046CF-83FF-42EE-B605-D492FA46D2A1}"/>
              </a:ext>
            </a:extLst>
          </p:cNvPr>
          <p:cNvSpPr>
            <a:spLocks noGrp="1"/>
          </p:cNvSpPr>
          <p:nvPr>
            <p:ph type="title"/>
          </p:nvPr>
        </p:nvSpPr>
        <p:spPr>
          <a:xfrm>
            <a:off x="3509176" y="1539571"/>
            <a:ext cx="5173648" cy="3778858"/>
          </a:xfrm>
          <a:prstGeom prst="rect">
            <a:avLst/>
          </a:prstGeom>
        </p:spPr>
        <p:txBody>
          <a:bodyPr vert="horz" lIns="91440" tIns="45720" rIns="91440" bIns="45720" rtlCol="0" anchor="ctr">
            <a:normAutofit/>
          </a:bodyPr>
          <a:lstStyle/>
          <a:p>
            <a:r>
              <a:rPr lang="es-ES" dirty="0"/>
              <a:t>Haga clic para modificar el estilo de título del patrón</a:t>
            </a:r>
            <a:endParaRPr lang="es-CL" dirty="0"/>
          </a:p>
        </p:txBody>
      </p:sp>
    </p:spTree>
    <p:extLst>
      <p:ext uri="{BB962C8B-B14F-4D97-AF65-F5344CB8AC3E}">
        <p14:creationId xmlns:p14="http://schemas.microsoft.com/office/powerpoint/2010/main" val="4074351299"/>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lnSpc>
          <a:spcPct val="90000"/>
        </a:lnSpc>
        <a:spcBef>
          <a:spcPct val="0"/>
        </a:spcBef>
        <a:buNone/>
        <a:defRPr sz="6000" b="0" kern="1200">
          <a:solidFill>
            <a:schemeClr val="bg1"/>
          </a:solidFill>
          <a:latin typeface="+mn-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6B6DDC8-13CD-4BCD-8476-5CA72972CB72}"/>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0"/>
            <a:ext cx="12192000" cy="1035050"/>
          </a:xfrm>
          <a:prstGeom prst="rect">
            <a:avLst/>
          </a:prstGeom>
        </p:spPr>
      </p:pic>
      <p:sp>
        <p:nvSpPr>
          <p:cNvPr id="2" name="Marcador de título 1">
            <a:extLst>
              <a:ext uri="{FF2B5EF4-FFF2-40B4-BE49-F238E27FC236}">
                <a16:creationId xmlns:a16="http://schemas.microsoft.com/office/drawing/2014/main" id="{863AED02-9579-4D38-BE1B-284EC576C50E}"/>
              </a:ext>
            </a:extLst>
          </p:cNvPr>
          <p:cNvSpPr>
            <a:spLocks noGrp="1"/>
          </p:cNvSpPr>
          <p:nvPr>
            <p:ph type="title"/>
          </p:nvPr>
        </p:nvSpPr>
        <p:spPr>
          <a:xfrm>
            <a:off x="389614" y="136525"/>
            <a:ext cx="6194066" cy="754021"/>
          </a:xfrm>
          <a:prstGeom prst="rect">
            <a:avLst/>
          </a:prstGeom>
        </p:spPr>
        <p:txBody>
          <a:bodyPr vert="horz" lIns="91440" tIns="45720" rIns="91440" bIns="45720" rtlCol="0" anchor="ctr">
            <a:no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7E01BA0C-8C72-43FD-99F0-B51042B59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1880110597"/>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461478F9-EC2C-4631-9563-3D1C33D851B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3990"/>
            <a:ext cx="12192000" cy="1035050"/>
          </a:xfrm>
          <a:prstGeom prst="rect">
            <a:avLst/>
          </a:prstGeom>
        </p:spPr>
      </p:pic>
      <p:sp>
        <p:nvSpPr>
          <p:cNvPr id="2" name="Marcador de título 1">
            <a:extLst>
              <a:ext uri="{FF2B5EF4-FFF2-40B4-BE49-F238E27FC236}">
                <a16:creationId xmlns:a16="http://schemas.microsoft.com/office/drawing/2014/main" id="{863AED02-9579-4D38-BE1B-284EC576C50E}"/>
              </a:ext>
            </a:extLst>
          </p:cNvPr>
          <p:cNvSpPr>
            <a:spLocks noGrp="1"/>
          </p:cNvSpPr>
          <p:nvPr>
            <p:ph type="title"/>
          </p:nvPr>
        </p:nvSpPr>
        <p:spPr>
          <a:xfrm>
            <a:off x="389614" y="136525"/>
            <a:ext cx="6194066" cy="754021"/>
          </a:xfrm>
          <a:prstGeom prst="rect">
            <a:avLst/>
          </a:prstGeom>
        </p:spPr>
        <p:txBody>
          <a:bodyPr vert="horz" lIns="91440" tIns="45720" rIns="91440" bIns="45720" rtlCol="0" anchor="ctr">
            <a:no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7E01BA0C-8C72-43FD-99F0-B51042B59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1488396369"/>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63AED02-9579-4D38-BE1B-284EC576C50E}"/>
              </a:ext>
            </a:extLst>
          </p:cNvPr>
          <p:cNvSpPr>
            <a:spLocks noGrp="1"/>
          </p:cNvSpPr>
          <p:nvPr>
            <p:ph type="title"/>
          </p:nvPr>
        </p:nvSpPr>
        <p:spPr>
          <a:xfrm>
            <a:off x="389614" y="136525"/>
            <a:ext cx="6194066" cy="754021"/>
          </a:xfrm>
          <a:prstGeom prst="rect">
            <a:avLst/>
          </a:prstGeom>
        </p:spPr>
        <p:txBody>
          <a:bodyPr vert="horz" lIns="91440" tIns="45720" rIns="91440" bIns="45720" rtlCol="0" anchor="ctr">
            <a:no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7E01BA0C-8C72-43FD-99F0-B51042B59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pic>
        <p:nvPicPr>
          <p:cNvPr id="5" name="Gráfico 4">
            <a:extLst>
              <a:ext uri="{FF2B5EF4-FFF2-40B4-BE49-F238E27FC236}">
                <a16:creationId xmlns:a16="http://schemas.microsoft.com/office/drawing/2014/main" id="{6A2AC7E1-9829-482B-BDC1-0FC5D0A1E640}"/>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3990"/>
            <a:ext cx="12192000" cy="1035050"/>
          </a:xfrm>
          <a:prstGeom prst="rect">
            <a:avLst/>
          </a:prstGeom>
        </p:spPr>
      </p:pic>
    </p:spTree>
    <p:extLst>
      <p:ext uri="{BB962C8B-B14F-4D97-AF65-F5344CB8AC3E}">
        <p14:creationId xmlns:p14="http://schemas.microsoft.com/office/powerpoint/2010/main" val="14559176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461478F9-EC2C-4631-9563-3D1C33D851B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3990"/>
            <a:ext cx="12192000" cy="1035050"/>
          </a:xfrm>
          <a:prstGeom prst="rect">
            <a:avLst/>
          </a:prstGeom>
        </p:spPr>
      </p:pic>
      <p:sp>
        <p:nvSpPr>
          <p:cNvPr id="2" name="Marcador de título 1">
            <a:extLst>
              <a:ext uri="{FF2B5EF4-FFF2-40B4-BE49-F238E27FC236}">
                <a16:creationId xmlns:a16="http://schemas.microsoft.com/office/drawing/2014/main" id="{863AED02-9579-4D38-BE1B-284EC576C50E}"/>
              </a:ext>
            </a:extLst>
          </p:cNvPr>
          <p:cNvSpPr>
            <a:spLocks noGrp="1"/>
          </p:cNvSpPr>
          <p:nvPr>
            <p:ph type="title"/>
          </p:nvPr>
        </p:nvSpPr>
        <p:spPr>
          <a:xfrm>
            <a:off x="389614" y="136525"/>
            <a:ext cx="6194066" cy="754021"/>
          </a:xfrm>
          <a:prstGeom prst="rect">
            <a:avLst/>
          </a:prstGeom>
        </p:spPr>
        <p:txBody>
          <a:bodyPr vert="horz" lIns="91440" tIns="45720" rIns="91440" bIns="45720" rtlCol="0" anchor="ctr">
            <a:no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7E01BA0C-8C72-43FD-99F0-B51042B59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214338577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6B6DDC8-13CD-4BCD-8476-5CA72972CB72}"/>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0" y="0"/>
            <a:ext cx="12192000" cy="1035050"/>
          </a:xfrm>
          <a:prstGeom prst="rect">
            <a:avLst/>
          </a:prstGeom>
        </p:spPr>
      </p:pic>
      <p:sp>
        <p:nvSpPr>
          <p:cNvPr id="2" name="Marcador de título 1">
            <a:extLst>
              <a:ext uri="{FF2B5EF4-FFF2-40B4-BE49-F238E27FC236}">
                <a16:creationId xmlns:a16="http://schemas.microsoft.com/office/drawing/2014/main" id="{863AED02-9579-4D38-BE1B-284EC576C50E}"/>
              </a:ext>
            </a:extLst>
          </p:cNvPr>
          <p:cNvSpPr>
            <a:spLocks noGrp="1"/>
          </p:cNvSpPr>
          <p:nvPr>
            <p:ph type="title"/>
          </p:nvPr>
        </p:nvSpPr>
        <p:spPr>
          <a:xfrm>
            <a:off x="389614" y="136525"/>
            <a:ext cx="6194066" cy="754021"/>
          </a:xfrm>
          <a:prstGeom prst="rect">
            <a:avLst/>
          </a:prstGeom>
        </p:spPr>
        <p:txBody>
          <a:bodyPr vert="horz" lIns="91440" tIns="45720" rIns="91440" bIns="45720" rtlCol="0" anchor="ctr">
            <a:noAutofit/>
          </a:body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7E01BA0C-8C72-43FD-99F0-B51042B595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139093442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5CCF2-2165-4523-A01B-169DF110B2DE}"/>
              </a:ext>
            </a:extLst>
          </p:cNvPr>
          <p:cNvSpPr>
            <a:spLocks noGrp="1"/>
          </p:cNvSpPr>
          <p:nvPr>
            <p:ph type="ctrTitle"/>
          </p:nvPr>
        </p:nvSpPr>
        <p:spPr>
          <a:xfrm>
            <a:off x="3465095" y="1869796"/>
            <a:ext cx="5261810" cy="2775283"/>
          </a:xfrm>
        </p:spPr>
        <p:txBody>
          <a:bodyPr anchor="t">
            <a:normAutofit fontScale="90000"/>
          </a:bodyPr>
          <a:lstStyle/>
          <a:p>
            <a:r>
              <a:rPr lang="es-CL" dirty="0"/>
              <a:t>Ley 20.500 de Participación Ciudadana y el COSOC.</a:t>
            </a:r>
          </a:p>
        </p:txBody>
      </p:sp>
      <p:sp>
        <p:nvSpPr>
          <p:cNvPr id="3" name="Subtítulo 2">
            <a:extLst>
              <a:ext uri="{FF2B5EF4-FFF2-40B4-BE49-F238E27FC236}">
                <a16:creationId xmlns:a16="http://schemas.microsoft.com/office/drawing/2014/main" id="{9025AF77-0983-408B-97E2-D3A6E05B23E2}"/>
              </a:ext>
            </a:extLst>
          </p:cNvPr>
          <p:cNvSpPr>
            <a:spLocks noGrp="1"/>
          </p:cNvSpPr>
          <p:nvPr>
            <p:ph type="subTitle" idx="1"/>
          </p:nvPr>
        </p:nvSpPr>
        <p:spPr>
          <a:xfrm>
            <a:off x="3946358" y="4885115"/>
            <a:ext cx="4299284" cy="1380205"/>
          </a:xfrm>
        </p:spPr>
        <p:txBody>
          <a:bodyPr/>
          <a:lstStyle/>
          <a:p>
            <a:r>
              <a:rPr lang="es-CL" sz="2000" i="1" dirty="0">
                <a:solidFill>
                  <a:schemeClr val="bg1"/>
                </a:solidFill>
              </a:rPr>
              <a:t>L</a:t>
            </a:r>
            <a:r>
              <a:rPr lang="es-CL" sz="2000" i="1" dirty="0" smtClean="0">
                <a:solidFill>
                  <a:schemeClr val="bg1"/>
                </a:solidFill>
              </a:rPr>
              <a:t>a Sociedad Civil incidiendo en los gobiernos comunales.</a:t>
            </a:r>
            <a:endParaRPr lang="es-CL" sz="2000" i="1" dirty="0">
              <a:solidFill>
                <a:schemeClr val="bg1"/>
              </a:solidFill>
            </a:endParaRPr>
          </a:p>
        </p:txBody>
      </p:sp>
    </p:spTree>
    <p:extLst>
      <p:ext uri="{BB962C8B-B14F-4D97-AF65-F5344CB8AC3E}">
        <p14:creationId xmlns:p14="http://schemas.microsoft.com/office/powerpoint/2010/main" val="3487880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sp>
        <p:nvSpPr>
          <p:cNvPr id="3" name="Rectángulo 2"/>
          <p:cNvSpPr/>
          <p:nvPr/>
        </p:nvSpPr>
        <p:spPr>
          <a:xfrm>
            <a:off x="389614" y="1782403"/>
            <a:ext cx="11185352" cy="3970318"/>
          </a:xfrm>
          <a:prstGeom prst="rect">
            <a:avLst/>
          </a:prstGeom>
        </p:spPr>
        <p:txBody>
          <a:bodyPr wrap="square">
            <a:spAutoFit/>
          </a:bodyPr>
          <a:lstStyle/>
          <a:p>
            <a:pPr marL="571500" indent="-571500" algn="just">
              <a:buFont typeface="Arial" panose="020B0604020202020204" pitchFamily="34" charset="0"/>
              <a:buChar char="•"/>
            </a:pPr>
            <a:r>
              <a:rPr lang="es-CL" sz="3600" dirty="0"/>
              <a:t>El artículo  </a:t>
            </a:r>
            <a:r>
              <a:rPr lang="es-CL" sz="3600" dirty="0" smtClean="0"/>
              <a:t>cinco: "las </a:t>
            </a:r>
            <a:r>
              <a:rPr lang="es-CL" sz="3600" dirty="0"/>
              <a:t>asociaciones se constituirán y adquirirán personalidad  jurídica  conforme al Título XXXIII del Libro I del Código Civil,  sin  perjuicio  de  lo  que dispongan leyes especiales”. </a:t>
            </a:r>
            <a:endParaRPr lang="es-CL" sz="3600" dirty="0" smtClean="0"/>
          </a:p>
          <a:p>
            <a:pPr marL="571500" indent="-571500" algn="just">
              <a:buFont typeface="Arial" panose="020B0604020202020204" pitchFamily="34" charset="0"/>
              <a:buChar char="•"/>
            </a:pPr>
            <a:r>
              <a:rPr lang="es-CL" sz="3600" dirty="0" smtClean="0"/>
              <a:t>El </a:t>
            </a:r>
            <a:r>
              <a:rPr lang="es-CL" sz="3600" dirty="0"/>
              <a:t>artículo </a:t>
            </a:r>
            <a:r>
              <a:rPr lang="es-CL" sz="3600" dirty="0" smtClean="0"/>
              <a:t>siete: señala  </a:t>
            </a:r>
            <a:r>
              <a:rPr lang="es-CL" sz="3600" dirty="0"/>
              <a:t>que no es obligatorio que estas asociaciones tengan personalidad jurídica,  pudiendo  constituirse  libremente.</a:t>
            </a:r>
          </a:p>
        </p:txBody>
      </p:sp>
      <p:pic>
        <p:nvPicPr>
          <p:cNvPr id="4" name="Imagen 3"/>
          <p:cNvPicPr>
            <a:picLocks noChangeAspect="1"/>
          </p:cNvPicPr>
          <p:nvPr/>
        </p:nvPicPr>
        <p:blipFill>
          <a:blip r:embed="rId2"/>
          <a:stretch>
            <a:fillRect/>
          </a:stretch>
        </p:blipFill>
        <p:spPr>
          <a:xfrm>
            <a:off x="7683190" y="5061607"/>
            <a:ext cx="3657136" cy="1685925"/>
          </a:xfrm>
          <a:prstGeom prst="rect">
            <a:avLst/>
          </a:prstGeom>
        </p:spPr>
      </p:pic>
    </p:spTree>
    <p:extLst>
      <p:ext uri="{BB962C8B-B14F-4D97-AF65-F5344CB8AC3E}">
        <p14:creationId xmlns:p14="http://schemas.microsoft.com/office/powerpoint/2010/main" val="304315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sp>
        <p:nvSpPr>
          <p:cNvPr id="3" name="Rectángulo 2"/>
          <p:cNvSpPr/>
          <p:nvPr/>
        </p:nvSpPr>
        <p:spPr>
          <a:xfrm>
            <a:off x="389614" y="1379838"/>
            <a:ext cx="11653703" cy="3970318"/>
          </a:xfrm>
          <a:prstGeom prst="rect">
            <a:avLst/>
          </a:prstGeom>
        </p:spPr>
        <p:txBody>
          <a:bodyPr wrap="square">
            <a:spAutoFit/>
          </a:bodyPr>
          <a:lstStyle/>
          <a:p>
            <a:pPr algn="just"/>
            <a:r>
              <a:rPr lang="es-CL" sz="3600" dirty="0"/>
              <a:t>En el  artículo  15  se  establece  que  para  los  efectos  y  aplicaciones  de  la ley  son  organizaciones  de  interés  </a:t>
            </a:r>
            <a:r>
              <a:rPr lang="es-CL" sz="3600" dirty="0" smtClean="0"/>
              <a:t>público,  </a:t>
            </a:r>
            <a:r>
              <a:rPr lang="es-CL" sz="3600" b="1" dirty="0"/>
              <a:t>aquellas  personas  jurídicas sin  fines  de  lucro  cuya  finalidad  es  la  promoción  del  interés  general en  materia  de  derechos  ciudadanos,  asistencia  social,  educación, salud, medio ambiente o cualquiera otra de bien común. </a:t>
            </a:r>
            <a:endParaRPr lang="es-CL" sz="3600" b="1" dirty="0" smtClean="0"/>
          </a:p>
        </p:txBody>
      </p:sp>
      <p:pic>
        <p:nvPicPr>
          <p:cNvPr id="4" name="Imagen 3"/>
          <p:cNvPicPr>
            <a:picLocks noChangeAspect="1"/>
          </p:cNvPicPr>
          <p:nvPr/>
        </p:nvPicPr>
        <p:blipFill>
          <a:blip r:embed="rId2"/>
          <a:stretch>
            <a:fillRect/>
          </a:stretch>
        </p:blipFill>
        <p:spPr>
          <a:xfrm>
            <a:off x="6668429" y="4846599"/>
            <a:ext cx="4687229" cy="1714500"/>
          </a:xfrm>
          <a:prstGeom prst="rect">
            <a:avLst/>
          </a:prstGeom>
        </p:spPr>
      </p:pic>
    </p:spTree>
    <p:extLst>
      <p:ext uri="{BB962C8B-B14F-4D97-AF65-F5344CB8AC3E}">
        <p14:creationId xmlns:p14="http://schemas.microsoft.com/office/powerpoint/2010/main" val="2352453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3" name="Imagen 2"/>
          <p:cNvPicPr>
            <a:picLocks noChangeAspect="1"/>
          </p:cNvPicPr>
          <p:nvPr/>
        </p:nvPicPr>
        <p:blipFill>
          <a:blip r:embed="rId2"/>
          <a:stretch>
            <a:fillRect/>
          </a:stretch>
        </p:blipFill>
        <p:spPr>
          <a:xfrm>
            <a:off x="7482469" y="2020228"/>
            <a:ext cx="3691053" cy="3691053"/>
          </a:xfrm>
          <a:prstGeom prst="rect">
            <a:avLst/>
          </a:prstGeom>
        </p:spPr>
      </p:pic>
      <p:pic>
        <p:nvPicPr>
          <p:cNvPr id="6" name="Imagen 5"/>
          <p:cNvPicPr>
            <a:picLocks noChangeAspect="1"/>
          </p:cNvPicPr>
          <p:nvPr/>
        </p:nvPicPr>
        <p:blipFill>
          <a:blip r:embed="rId3"/>
          <a:stretch>
            <a:fillRect/>
          </a:stretch>
        </p:blipFill>
        <p:spPr>
          <a:xfrm>
            <a:off x="412975" y="2020229"/>
            <a:ext cx="5374508" cy="3691052"/>
          </a:xfrm>
          <a:prstGeom prst="rect">
            <a:avLst/>
          </a:prstGeom>
        </p:spPr>
      </p:pic>
    </p:spTree>
    <p:extLst>
      <p:ext uri="{BB962C8B-B14F-4D97-AF65-F5344CB8AC3E}">
        <p14:creationId xmlns:p14="http://schemas.microsoft.com/office/powerpoint/2010/main" val="2040186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sp>
        <p:nvSpPr>
          <p:cNvPr id="3" name="Rectángulo 2"/>
          <p:cNvSpPr/>
          <p:nvPr/>
        </p:nvSpPr>
        <p:spPr>
          <a:xfrm>
            <a:off x="389614" y="1697878"/>
            <a:ext cx="11096142" cy="3416320"/>
          </a:xfrm>
          <a:prstGeom prst="rect">
            <a:avLst/>
          </a:prstGeom>
        </p:spPr>
        <p:txBody>
          <a:bodyPr wrap="square">
            <a:spAutoFit/>
          </a:bodyPr>
          <a:lstStyle/>
          <a:p>
            <a:pPr algn="just"/>
            <a:r>
              <a:rPr lang="es-CL" sz="3600" dirty="0"/>
              <a:t>Sin embargo, “por  el  solo  ministerio  de  la  ley  tienen  carácter  de  interés  público  las organizaciones  comunitarias  funcionales,  juntas  de  vecinos  y  uniones comunales  constituidas  conforme  a  la  ley  19.418,  y  las  comunidades  y asociaciones  indígenas  reguladas  en  la  ley  19.253”.</a:t>
            </a:r>
          </a:p>
        </p:txBody>
      </p:sp>
      <p:pic>
        <p:nvPicPr>
          <p:cNvPr id="4" name="Imagen 3"/>
          <p:cNvPicPr>
            <a:picLocks noChangeAspect="1"/>
          </p:cNvPicPr>
          <p:nvPr/>
        </p:nvPicPr>
        <p:blipFill>
          <a:blip r:embed="rId2"/>
          <a:stretch>
            <a:fillRect/>
          </a:stretch>
        </p:blipFill>
        <p:spPr>
          <a:xfrm>
            <a:off x="7259444" y="5214929"/>
            <a:ext cx="4067447" cy="1252777"/>
          </a:xfrm>
          <a:prstGeom prst="rect">
            <a:avLst/>
          </a:prstGeom>
        </p:spPr>
      </p:pic>
    </p:spTree>
    <p:extLst>
      <p:ext uri="{BB962C8B-B14F-4D97-AF65-F5344CB8AC3E}">
        <p14:creationId xmlns:p14="http://schemas.microsoft.com/office/powerpoint/2010/main" val="2069698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sp>
        <p:nvSpPr>
          <p:cNvPr id="3" name="Rectángulo 2"/>
          <p:cNvSpPr/>
          <p:nvPr/>
        </p:nvSpPr>
        <p:spPr>
          <a:xfrm>
            <a:off x="389613" y="1443841"/>
            <a:ext cx="11363771" cy="5632311"/>
          </a:xfrm>
          <a:prstGeom prst="rect">
            <a:avLst/>
          </a:prstGeom>
        </p:spPr>
        <p:txBody>
          <a:bodyPr wrap="square">
            <a:spAutoFit/>
          </a:bodyPr>
          <a:lstStyle/>
          <a:p>
            <a:pPr algn="just"/>
            <a:r>
              <a:rPr lang="es-CL" sz="3600" dirty="0"/>
              <a:t>En su Título III, la ley </a:t>
            </a:r>
            <a:r>
              <a:rPr lang="es-CL" sz="3600" dirty="0" smtClean="0"/>
              <a:t>20.500:</a:t>
            </a:r>
          </a:p>
          <a:p>
            <a:pPr algn="just"/>
            <a:r>
              <a:rPr lang="es-CL" sz="3600" dirty="0" smtClean="0"/>
              <a:t>Fondo </a:t>
            </a:r>
            <a:r>
              <a:rPr lang="es-CL" sz="3600" dirty="0"/>
              <a:t>de Fortalecimiento de las Organizaciones de Interés Público, cuyos recursos deben ser destinados al  financiamiento de proyectos o programas nacionales y regionales que presenten las  organizaciones de interés público. </a:t>
            </a:r>
            <a:endParaRPr lang="es-CL" sz="3600" dirty="0" smtClean="0"/>
          </a:p>
          <a:p>
            <a:pPr algn="just"/>
            <a:r>
              <a:rPr lang="es-CL" sz="3600" dirty="0" smtClean="0"/>
              <a:t>La  </a:t>
            </a:r>
            <a:r>
              <a:rPr lang="es-CL" sz="3600" dirty="0"/>
              <a:t>ley  20.500  establece  además  el  Registro  Nacional  de  Personas Jurídicas  sin  Fines  de  Lucro,  que  debe  confeccionar  y  mantener  el Servicio  de  Registro  Civil.</a:t>
            </a:r>
          </a:p>
          <a:p>
            <a:pPr algn="just"/>
            <a:endParaRPr lang="es-CL" sz="3600" dirty="0"/>
          </a:p>
        </p:txBody>
      </p:sp>
    </p:spTree>
    <p:extLst>
      <p:ext uri="{BB962C8B-B14F-4D97-AF65-F5344CB8AC3E}">
        <p14:creationId xmlns:p14="http://schemas.microsoft.com/office/powerpoint/2010/main" val="2236545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sp>
        <p:nvSpPr>
          <p:cNvPr id="3" name="Rectángulo 2"/>
          <p:cNvSpPr/>
          <p:nvPr/>
        </p:nvSpPr>
        <p:spPr>
          <a:xfrm>
            <a:off x="233496" y="656371"/>
            <a:ext cx="11319166" cy="4524315"/>
          </a:xfrm>
          <a:prstGeom prst="rect">
            <a:avLst/>
          </a:prstGeom>
        </p:spPr>
        <p:txBody>
          <a:bodyPr wrap="square">
            <a:spAutoFit/>
          </a:bodyPr>
          <a:lstStyle/>
          <a:p>
            <a:pPr algn="just"/>
            <a:endParaRPr lang="es-CL" sz="3600" dirty="0" smtClean="0"/>
          </a:p>
          <a:p>
            <a:pPr algn="just"/>
            <a:r>
              <a:rPr lang="es-CL" sz="3600" dirty="0"/>
              <a:t>L</a:t>
            </a:r>
            <a:r>
              <a:rPr lang="es-CL" sz="3600" dirty="0" smtClean="0"/>
              <a:t>a  ley desde  </a:t>
            </a:r>
            <a:r>
              <a:rPr lang="es-CL" sz="3600" dirty="0"/>
              <a:t>su  promulgación  ha permitido avances en cuanto a </a:t>
            </a:r>
            <a:r>
              <a:rPr lang="es-CL" sz="3600" dirty="0" smtClean="0"/>
              <a:t>encauzar  </a:t>
            </a:r>
            <a:r>
              <a:rPr lang="es-CL" sz="3600" dirty="0"/>
              <a:t>la  demanda  de  participación  ciudadana en  la  gestión  pública  a  nivel  central  y  </a:t>
            </a:r>
            <a:r>
              <a:rPr lang="es-CL" sz="3600" dirty="0" smtClean="0"/>
              <a:t>comunal.</a:t>
            </a:r>
          </a:p>
          <a:p>
            <a:pPr algn="just"/>
            <a:r>
              <a:rPr lang="es-CL" sz="3600" dirty="0" smtClean="0"/>
              <a:t>Esta siendo  </a:t>
            </a:r>
            <a:r>
              <a:rPr lang="es-CL" sz="3600" dirty="0"/>
              <a:t>objeto  de  revisión, de  medidas  correctivas  y  de  proposiciones  de  modificaciones  y mejoramientos  desde  diversos  ámbitos  sociales. </a:t>
            </a:r>
          </a:p>
        </p:txBody>
      </p:sp>
      <p:pic>
        <p:nvPicPr>
          <p:cNvPr id="5" name="Imagen 4"/>
          <p:cNvPicPr>
            <a:picLocks noChangeAspect="1"/>
          </p:cNvPicPr>
          <p:nvPr/>
        </p:nvPicPr>
        <p:blipFill>
          <a:blip r:embed="rId2"/>
          <a:stretch>
            <a:fillRect/>
          </a:stretch>
        </p:blipFill>
        <p:spPr>
          <a:xfrm>
            <a:off x="6762714" y="5508702"/>
            <a:ext cx="4688230" cy="1199700"/>
          </a:xfrm>
          <a:prstGeom prst="rect">
            <a:avLst/>
          </a:prstGeom>
        </p:spPr>
      </p:pic>
    </p:spTree>
    <p:extLst>
      <p:ext uri="{BB962C8B-B14F-4D97-AF65-F5344CB8AC3E}">
        <p14:creationId xmlns:p14="http://schemas.microsoft.com/office/powerpoint/2010/main" val="1475791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D56217-3149-4A89-ABC2-05DCE5D479B3}"/>
              </a:ext>
            </a:extLst>
          </p:cNvPr>
          <p:cNvSpPr>
            <a:spLocks noGrp="1"/>
          </p:cNvSpPr>
          <p:nvPr>
            <p:ph type="title"/>
          </p:nvPr>
        </p:nvSpPr>
        <p:spPr/>
        <p:txBody>
          <a:bodyPr/>
          <a:lstStyle/>
          <a:p>
            <a:r>
              <a:rPr lang="es-ES" dirty="0"/>
              <a:t>COSOC                                                     ¿ Que significa COSOC ?</a:t>
            </a:r>
          </a:p>
        </p:txBody>
      </p:sp>
      <p:sp>
        <p:nvSpPr>
          <p:cNvPr id="5" name="Rectángulo 4">
            <a:extLst>
              <a:ext uri="{FF2B5EF4-FFF2-40B4-BE49-F238E27FC236}">
                <a16:creationId xmlns:a16="http://schemas.microsoft.com/office/drawing/2014/main" id="{1021D34D-1FC1-4AD2-9808-A892F65A3A7A}"/>
              </a:ext>
            </a:extLst>
          </p:cNvPr>
          <p:cNvSpPr/>
          <p:nvPr/>
        </p:nvSpPr>
        <p:spPr>
          <a:xfrm>
            <a:off x="2895600" y="1824335"/>
            <a:ext cx="6096000" cy="369332"/>
          </a:xfrm>
          <a:prstGeom prst="rect">
            <a:avLst/>
          </a:prstGeom>
        </p:spPr>
        <p:txBody>
          <a:bodyPr>
            <a:spAutoFit/>
          </a:bodyPr>
          <a:lstStyle/>
          <a:p>
            <a:endParaRPr lang="es-ES" dirty="0">
              <a:solidFill>
                <a:schemeClr val="accent1">
                  <a:lumMod val="75000"/>
                </a:schemeClr>
              </a:solidFill>
            </a:endParaRPr>
          </a:p>
        </p:txBody>
      </p:sp>
      <p:sp>
        <p:nvSpPr>
          <p:cNvPr id="7" name="Rectángulo 6">
            <a:extLst>
              <a:ext uri="{FF2B5EF4-FFF2-40B4-BE49-F238E27FC236}">
                <a16:creationId xmlns:a16="http://schemas.microsoft.com/office/drawing/2014/main" id="{C86476A6-B924-42DC-8BEF-C0EED93756BC}"/>
              </a:ext>
            </a:extLst>
          </p:cNvPr>
          <p:cNvSpPr/>
          <p:nvPr/>
        </p:nvSpPr>
        <p:spPr>
          <a:xfrm>
            <a:off x="413594" y="1274986"/>
            <a:ext cx="11386375" cy="5078313"/>
          </a:xfrm>
          <a:prstGeom prst="rect">
            <a:avLst/>
          </a:prstGeom>
        </p:spPr>
        <p:txBody>
          <a:bodyPr wrap="square">
            <a:spAutoFit/>
          </a:bodyPr>
          <a:lstStyle/>
          <a:p>
            <a:pPr algn="just"/>
            <a:r>
              <a:rPr lang="es-ES" sz="3600" dirty="0">
                <a:solidFill>
                  <a:schemeClr val="accent1">
                    <a:lumMod val="50000"/>
                  </a:schemeClr>
                </a:solidFill>
              </a:rPr>
              <a:t>COSOC significa:</a:t>
            </a:r>
          </a:p>
          <a:p>
            <a:pPr algn="just"/>
            <a:r>
              <a:rPr lang="es-ES" sz="3600" dirty="0">
                <a:solidFill>
                  <a:schemeClr val="accent1">
                    <a:lumMod val="50000"/>
                  </a:schemeClr>
                </a:solidFill>
              </a:rPr>
              <a:t>Consejo Comunal de Organizaciones de la Sociedad Civil.</a:t>
            </a:r>
          </a:p>
          <a:p>
            <a:pPr algn="just"/>
            <a:endParaRPr lang="es-ES" sz="3600" dirty="0">
              <a:solidFill>
                <a:schemeClr val="accent1">
                  <a:lumMod val="75000"/>
                </a:schemeClr>
              </a:solidFill>
            </a:endParaRPr>
          </a:p>
          <a:p>
            <a:endParaRPr lang="es-ES" sz="3600" dirty="0">
              <a:solidFill>
                <a:schemeClr val="accent1">
                  <a:lumMod val="75000"/>
                </a:schemeClr>
              </a:solidFill>
            </a:endParaRPr>
          </a:p>
          <a:p>
            <a:endParaRPr lang="es-ES" sz="3600" dirty="0">
              <a:solidFill>
                <a:schemeClr val="accent1">
                  <a:lumMod val="75000"/>
                </a:schemeClr>
              </a:solidFill>
            </a:endParaRPr>
          </a:p>
          <a:p>
            <a:endParaRPr lang="es-ES" sz="3600" dirty="0">
              <a:solidFill>
                <a:schemeClr val="accent1">
                  <a:lumMod val="75000"/>
                </a:schemeClr>
              </a:solidFill>
            </a:endParaRPr>
          </a:p>
          <a:p>
            <a:endParaRPr lang="es-ES" sz="3600" dirty="0">
              <a:solidFill>
                <a:schemeClr val="accent1">
                  <a:lumMod val="75000"/>
                </a:schemeClr>
              </a:solidFill>
            </a:endParaRPr>
          </a:p>
          <a:p>
            <a:endParaRPr lang="es-ES" sz="3600" dirty="0">
              <a:solidFill>
                <a:schemeClr val="accent1">
                  <a:lumMod val="75000"/>
                </a:schemeClr>
              </a:solidFill>
            </a:endParaRPr>
          </a:p>
          <a:p>
            <a:endParaRPr lang="es-ES" sz="3600" dirty="0"/>
          </a:p>
        </p:txBody>
      </p:sp>
      <p:pic>
        <p:nvPicPr>
          <p:cNvPr id="8" name="Imagen 7">
            <a:extLst>
              <a:ext uri="{FF2B5EF4-FFF2-40B4-BE49-F238E27FC236}">
                <a16:creationId xmlns:a16="http://schemas.microsoft.com/office/drawing/2014/main" id="{4D689A86-A56E-4809-A11D-214A6EA7CB04}"/>
              </a:ext>
            </a:extLst>
          </p:cNvPr>
          <p:cNvPicPr>
            <a:picLocks noChangeAspect="1"/>
          </p:cNvPicPr>
          <p:nvPr/>
        </p:nvPicPr>
        <p:blipFill>
          <a:blip r:embed="rId3"/>
          <a:stretch>
            <a:fillRect/>
          </a:stretch>
        </p:blipFill>
        <p:spPr>
          <a:xfrm>
            <a:off x="605481" y="2665790"/>
            <a:ext cx="10898660" cy="3920507"/>
          </a:xfrm>
          <a:prstGeom prst="rect">
            <a:avLst/>
          </a:prstGeom>
        </p:spPr>
      </p:pic>
    </p:spTree>
    <p:extLst>
      <p:ext uri="{BB962C8B-B14F-4D97-AF65-F5344CB8AC3E}">
        <p14:creationId xmlns:p14="http://schemas.microsoft.com/office/powerpoint/2010/main" val="2553367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56301-F6A4-423D-B09E-960BF9B76989}"/>
              </a:ext>
            </a:extLst>
          </p:cNvPr>
          <p:cNvSpPr>
            <a:spLocks noGrp="1"/>
          </p:cNvSpPr>
          <p:nvPr>
            <p:ph type="title"/>
          </p:nvPr>
        </p:nvSpPr>
        <p:spPr>
          <a:xfrm>
            <a:off x="389614" y="136525"/>
            <a:ext cx="6194066" cy="732719"/>
          </a:xfrm>
        </p:spPr>
        <p:txBody>
          <a:bodyPr/>
          <a:lstStyle/>
          <a:p>
            <a:pPr algn="ctr"/>
            <a:r>
              <a:rPr lang="es-CL" dirty="0"/>
              <a:t>COSOC</a:t>
            </a:r>
          </a:p>
        </p:txBody>
      </p:sp>
      <p:sp>
        <p:nvSpPr>
          <p:cNvPr id="4" name="Rectángulo 3">
            <a:extLst>
              <a:ext uri="{FF2B5EF4-FFF2-40B4-BE49-F238E27FC236}">
                <a16:creationId xmlns:a16="http://schemas.microsoft.com/office/drawing/2014/main" id="{9E135E1C-9246-4338-A0A6-E87355223C02}"/>
              </a:ext>
            </a:extLst>
          </p:cNvPr>
          <p:cNvSpPr/>
          <p:nvPr/>
        </p:nvSpPr>
        <p:spPr>
          <a:xfrm>
            <a:off x="564445" y="1090097"/>
            <a:ext cx="10905066" cy="5262979"/>
          </a:xfrm>
          <a:prstGeom prst="rect">
            <a:avLst/>
          </a:prstGeom>
        </p:spPr>
        <p:txBody>
          <a:bodyPr wrap="square">
            <a:spAutoFit/>
          </a:bodyPr>
          <a:lstStyle/>
          <a:p>
            <a:pPr algn="ctr"/>
            <a:r>
              <a:rPr lang="es-ES" sz="4400" u="sng" dirty="0">
                <a:solidFill>
                  <a:schemeClr val="accent1">
                    <a:lumMod val="50000"/>
                  </a:schemeClr>
                </a:solidFill>
              </a:rPr>
              <a:t>BREVE RESEÑA HISTÓRICA DEL COSOC</a:t>
            </a:r>
          </a:p>
          <a:p>
            <a:endParaRPr lang="es-ES" sz="4400" u="sng" dirty="0">
              <a:solidFill>
                <a:schemeClr val="accent1">
                  <a:lumMod val="50000"/>
                </a:schemeClr>
              </a:solidFill>
            </a:endParaRPr>
          </a:p>
          <a:p>
            <a:pPr algn="just"/>
            <a:r>
              <a:rPr lang="es-ES" sz="3600" b="1" dirty="0">
                <a:solidFill>
                  <a:schemeClr val="accent1">
                    <a:lumMod val="50000"/>
                  </a:schemeClr>
                </a:solidFill>
              </a:rPr>
              <a:t>En el marco de la Ley 20.500 sobre Asociaciones y Participación Ciudadana en la Gestión Pública, que fue promulgada el 16 de Febrero del 2011, cuyo eje central es la participación ciudadana, se crean los COSOC ex CESCO, esta es una de las herramientas de participación ciudadana consolidada por ley. </a:t>
            </a:r>
          </a:p>
          <a:p>
            <a:pPr algn="ctr"/>
            <a:endParaRPr lang="es-ES" sz="3200" u="sng" dirty="0">
              <a:solidFill>
                <a:schemeClr val="accent1">
                  <a:lumMod val="50000"/>
                </a:schemeClr>
              </a:solidFill>
            </a:endParaRPr>
          </a:p>
        </p:txBody>
      </p:sp>
    </p:spTree>
    <p:extLst>
      <p:ext uri="{BB962C8B-B14F-4D97-AF65-F5344CB8AC3E}">
        <p14:creationId xmlns:p14="http://schemas.microsoft.com/office/powerpoint/2010/main" val="2100123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EDD0CF-28F6-4272-865D-C13E4928C763}"/>
              </a:ext>
            </a:extLst>
          </p:cNvPr>
          <p:cNvSpPr>
            <a:spLocks noGrp="1"/>
          </p:cNvSpPr>
          <p:nvPr>
            <p:ph type="title"/>
          </p:nvPr>
        </p:nvSpPr>
        <p:spPr/>
        <p:txBody>
          <a:bodyPr/>
          <a:lstStyle/>
          <a:p>
            <a:pPr algn="ctr"/>
            <a:r>
              <a:rPr lang="es-ES" dirty="0"/>
              <a:t>COSOC</a:t>
            </a:r>
          </a:p>
        </p:txBody>
      </p:sp>
      <p:sp>
        <p:nvSpPr>
          <p:cNvPr id="5" name="Rectángulo 4">
            <a:extLst>
              <a:ext uri="{FF2B5EF4-FFF2-40B4-BE49-F238E27FC236}">
                <a16:creationId xmlns:a16="http://schemas.microsoft.com/office/drawing/2014/main" id="{92CE6F49-C133-40A0-81BC-5F37F7AC0EB1}"/>
              </a:ext>
            </a:extLst>
          </p:cNvPr>
          <p:cNvSpPr/>
          <p:nvPr/>
        </p:nvSpPr>
        <p:spPr>
          <a:xfrm>
            <a:off x="516924" y="1368849"/>
            <a:ext cx="11158151" cy="4247317"/>
          </a:xfrm>
          <a:prstGeom prst="rect">
            <a:avLst/>
          </a:prstGeom>
        </p:spPr>
        <p:txBody>
          <a:bodyPr wrap="square">
            <a:spAutoFit/>
          </a:bodyPr>
          <a:lstStyle/>
          <a:p>
            <a:pPr algn="just"/>
            <a:r>
              <a:rPr lang="es-ES" sz="3600" b="1" dirty="0">
                <a:solidFill>
                  <a:schemeClr val="accent1">
                    <a:lumMod val="50000"/>
                  </a:schemeClr>
                </a:solidFill>
              </a:rPr>
              <a:t>¿Quiénes pueden integrarlo?</a:t>
            </a:r>
          </a:p>
          <a:p>
            <a:pPr algn="just"/>
            <a:endParaRPr lang="es-ES" sz="3600" b="1" dirty="0">
              <a:solidFill>
                <a:schemeClr val="accent1">
                  <a:lumMod val="50000"/>
                </a:schemeClr>
              </a:solidFill>
            </a:endParaRPr>
          </a:p>
          <a:p>
            <a:pPr algn="just"/>
            <a:r>
              <a:rPr lang="es-ES" sz="3600" b="1" dirty="0">
                <a:solidFill>
                  <a:schemeClr val="accent1">
                    <a:lumMod val="50000"/>
                  </a:schemeClr>
                </a:solidFill>
              </a:rPr>
              <a:t>Juntas de vecinos, Clubes Deportivos, Clubes de Adultos Mayores, Centro de Madres, Personas Jurídicas sin Fines de Lucro, Asociaciones y Comunidades Indígenas, Asociaciones Gremiales, Organizaciones Sindicales y Organizaciones de Interés Público de la Comu</a:t>
            </a:r>
            <a:r>
              <a:rPr lang="es-ES" sz="3600" b="1" dirty="0">
                <a:solidFill>
                  <a:schemeClr val="accent1">
                    <a:lumMod val="75000"/>
                  </a:schemeClr>
                </a:solidFill>
              </a:rPr>
              <a:t>na.</a:t>
            </a:r>
          </a:p>
          <a:p>
            <a:endParaRPr lang="es-ES" dirty="0"/>
          </a:p>
        </p:txBody>
      </p:sp>
    </p:spTree>
    <p:extLst>
      <p:ext uri="{BB962C8B-B14F-4D97-AF65-F5344CB8AC3E}">
        <p14:creationId xmlns:p14="http://schemas.microsoft.com/office/powerpoint/2010/main" val="2563712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91315D-0186-4747-838F-2F514E5807B0}"/>
              </a:ext>
            </a:extLst>
          </p:cNvPr>
          <p:cNvSpPr>
            <a:spLocks noGrp="1"/>
          </p:cNvSpPr>
          <p:nvPr>
            <p:ph type="title"/>
          </p:nvPr>
        </p:nvSpPr>
        <p:spPr/>
        <p:txBody>
          <a:bodyPr/>
          <a:lstStyle/>
          <a:p>
            <a:pPr algn="ctr"/>
            <a:r>
              <a:rPr lang="es-ES" dirty="0"/>
              <a:t>COSOC</a:t>
            </a:r>
          </a:p>
        </p:txBody>
      </p:sp>
      <p:sp>
        <p:nvSpPr>
          <p:cNvPr id="7" name="Rectángulo 6">
            <a:extLst>
              <a:ext uri="{FF2B5EF4-FFF2-40B4-BE49-F238E27FC236}">
                <a16:creationId xmlns:a16="http://schemas.microsoft.com/office/drawing/2014/main" id="{03FE3069-EE0E-452E-AD17-F7E9CB0E538F}"/>
              </a:ext>
            </a:extLst>
          </p:cNvPr>
          <p:cNvSpPr/>
          <p:nvPr/>
        </p:nvSpPr>
        <p:spPr>
          <a:xfrm>
            <a:off x="601248" y="1139868"/>
            <a:ext cx="11260899" cy="6186309"/>
          </a:xfrm>
          <a:prstGeom prst="rect">
            <a:avLst/>
          </a:prstGeom>
        </p:spPr>
        <p:txBody>
          <a:bodyPr wrap="square">
            <a:spAutoFit/>
          </a:bodyPr>
          <a:lstStyle/>
          <a:p>
            <a:r>
              <a:rPr lang="es-ES" sz="3200" b="1" dirty="0">
                <a:solidFill>
                  <a:schemeClr val="accent1">
                    <a:lumMod val="50000"/>
                  </a:schemeClr>
                </a:solidFill>
              </a:rPr>
              <a:t>¿Cómo funciona?</a:t>
            </a:r>
          </a:p>
          <a:p>
            <a:endParaRPr lang="es-ES" sz="3200" b="1" dirty="0">
              <a:solidFill>
                <a:schemeClr val="accent1">
                  <a:lumMod val="50000"/>
                </a:schemeClr>
              </a:solidFill>
            </a:endParaRPr>
          </a:p>
          <a:p>
            <a:pPr algn="just"/>
            <a:r>
              <a:rPr lang="es-ES" sz="3200" b="1" dirty="0">
                <a:solidFill>
                  <a:schemeClr val="accent1">
                    <a:lumMod val="50000"/>
                  </a:schemeClr>
                </a:solidFill>
              </a:rPr>
              <a:t>Debe sesionar al menos cuatro veces en el año.</a:t>
            </a:r>
          </a:p>
          <a:p>
            <a:pPr algn="just"/>
            <a:r>
              <a:rPr lang="es-ES" sz="3200" b="1" dirty="0">
                <a:solidFill>
                  <a:schemeClr val="accent1">
                    <a:lumMod val="50000"/>
                  </a:schemeClr>
                </a:solidFill>
              </a:rPr>
              <a:t>Cada COSOC cuenta con un reglamento de funcionamientos, integración, organización y competencias debe ser aprobado por el Concejo Municipal.</a:t>
            </a:r>
          </a:p>
          <a:p>
            <a:pPr algn="just"/>
            <a:r>
              <a:rPr lang="es-ES" sz="3200" b="1" dirty="0">
                <a:solidFill>
                  <a:schemeClr val="accent1">
                    <a:lumMod val="50000"/>
                  </a:schemeClr>
                </a:solidFill>
              </a:rPr>
              <a:t>Es presidido por el Alcalde y en ausencia de este por el Vice-Presidente, electo entre los propios miembros del Consejo.</a:t>
            </a:r>
          </a:p>
          <a:p>
            <a:pPr algn="just"/>
            <a:endParaRPr lang="es-ES" sz="3200" b="1" dirty="0">
              <a:solidFill>
                <a:schemeClr val="accent1">
                  <a:lumMod val="50000"/>
                </a:schemeClr>
              </a:solidFill>
            </a:endParaRPr>
          </a:p>
          <a:p>
            <a:pPr algn="just"/>
            <a:endParaRPr lang="es-ES" sz="3200" dirty="0">
              <a:solidFill>
                <a:schemeClr val="tx2">
                  <a:lumMod val="50000"/>
                </a:schemeClr>
              </a:solidFill>
            </a:endParaRPr>
          </a:p>
          <a:p>
            <a:pPr algn="just"/>
            <a:endParaRPr lang="es-ES" sz="3200" dirty="0">
              <a:solidFill>
                <a:schemeClr val="tx2">
                  <a:lumMod val="50000"/>
                </a:schemeClr>
              </a:solidFill>
            </a:endParaRPr>
          </a:p>
          <a:p>
            <a:pPr algn="just"/>
            <a:endParaRPr lang="es-ES" sz="3200" dirty="0">
              <a:solidFill>
                <a:schemeClr val="tx2">
                  <a:lumMod val="50000"/>
                </a:schemeClr>
              </a:solidFill>
            </a:endParaRPr>
          </a:p>
        </p:txBody>
      </p:sp>
    </p:spTree>
    <p:extLst>
      <p:ext uri="{BB962C8B-B14F-4D97-AF65-F5344CB8AC3E}">
        <p14:creationId xmlns:p14="http://schemas.microsoft.com/office/powerpoint/2010/main" val="242887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56301-F6A4-423D-B09E-960BF9B76989}"/>
              </a:ext>
            </a:extLst>
          </p:cNvPr>
          <p:cNvSpPr>
            <a:spLocks noGrp="1"/>
          </p:cNvSpPr>
          <p:nvPr>
            <p:ph type="title"/>
          </p:nvPr>
        </p:nvSpPr>
        <p:spPr/>
        <p:txBody>
          <a:bodyPr/>
          <a:lstStyle/>
          <a:p>
            <a:r>
              <a:rPr lang="es-CL" dirty="0" smtClean="0"/>
              <a:t>CONVERSEMOS</a:t>
            </a:r>
            <a:endParaRPr lang="es-CL" dirty="0"/>
          </a:p>
        </p:txBody>
      </p:sp>
      <p:sp>
        <p:nvSpPr>
          <p:cNvPr id="5" name="CuadroTexto 4"/>
          <p:cNvSpPr txBox="1"/>
          <p:nvPr/>
        </p:nvSpPr>
        <p:spPr>
          <a:xfrm>
            <a:off x="389614" y="1661531"/>
            <a:ext cx="10215196" cy="3170099"/>
          </a:xfrm>
          <a:prstGeom prst="rect">
            <a:avLst/>
          </a:prstGeom>
          <a:noFill/>
        </p:spPr>
        <p:txBody>
          <a:bodyPr wrap="square" rtlCol="0">
            <a:spAutoFit/>
          </a:bodyPr>
          <a:lstStyle/>
          <a:p>
            <a:pPr algn="just"/>
            <a:r>
              <a:rPr lang="es-CL" sz="4000" dirty="0" smtClean="0"/>
              <a:t>¿Que espacios ustedes conocen de participación ciudadana?</a:t>
            </a:r>
          </a:p>
          <a:p>
            <a:pPr algn="just"/>
            <a:endParaRPr lang="es-CL" sz="4000" dirty="0"/>
          </a:p>
          <a:p>
            <a:pPr algn="just"/>
            <a:r>
              <a:rPr lang="es-CL" sz="4000" dirty="0" smtClean="0"/>
              <a:t>¿Han estado en instancias de ese tipo? ¿Qué rol han cumplido?</a:t>
            </a:r>
            <a:endParaRPr lang="es-CL" sz="4000" dirty="0"/>
          </a:p>
        </p:txBody>
      </p:sp>
    </p:spTree>
    <p:extLst>
      <p:ext uri="{BB962C8B-B14F-4D97-AF65-F5344CB8AC3E}">
        <p14:creationId xmlns:p14="http://schemas.microsoft.com/office/powerpoint/2010/main" val="4292796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0F4775-39F4-4A5F-9060-9169A1A0C090}"/>
              </a:ext>
            </a:extLst>
          </p:cNvPr>
          <p:cNvSpPr>
            <a:spLocks noGrp="1"/>
          </p:cNvSpPr>
          <p:nvPr>
            <p:ph type="title"/>
          </p:nvPr>
        </p:nvSpPr>
        <p:spPr/>
        <p:txBody>
          <a:bodyPr/>
          <a:lstStyle/>
          <a:p>
            <a:pPr algn="ctr"/>
            <a:r>
              <a:rPr lang="es-ES" dirty="0"/>
              <a:t>COSOC</a:t>
            </a:r>
          </a:p>
        </p:txBody>
      </p:sp>
      <p:sp>
        <p:nvSpPr>
          <p:cNvPr id="3" name="Rectángulo 2">
            <a:extLst>
              <a:ext uri="{FF2B5EF4-FFF2-40B4-BE49-F238E27FC236}">
                <a16:creationId xmlns:a16="http://schemas.microsoft.com/office/drawing/2014/main" id="{9795077A-BB06-4C75-B5FA-E0A0F952230B}"/>
              </a:ext>
            </a:extLst>
          </p:cNvPr>
          <p:cNvSpPr/>
          <p:nvPr/>
        </p:nvSpPr>
        <p:spPr>
          <a:xfrm>
            <a:off x="488515" y="1177447"/>
            <a:ext cx="10997851" cy="5078313"/>
          </a:xfrm>
          <a:prstGeom prst="rect">
            <a:avLst/>
          </a:prstGeom>
        </p:spPr>
        <p:txBody>
          <a:bodyPr wrap="square">
            <a:spAutoFit/>
          </a:bodyPr>
          <a:lstStyle/>
          <a:p>
            <a:r>
              <a:rPr lang="es-ES" sz="3600" b="1" dirty="0">
                <a:solidFill>
                  <a:schemeClr val="accent1">
                    <a:lumMod val="50000"/>
                  </a:schemeClr>
                </a:solidFill>
              </a:rPr>
              <a:t>¿Sobre qué temas se informa al COSOC?</a:t>
            </a:r>
          </a:p>
          <a:p>
            <a:endParaRPr lang="es-ES" sz="3600" b="1" dirty="0">
              <a:solidFill>
                <a:schemeClr val="accent1">
                  <a:lumMod val="50000"/>
                </a:schemeClr>
              </a:solidFill>
            </a:endParaRPr>
          </a:p>
          <a:p>
            <a:r>
              <a:rPr lang="es-ES" sz="3600" b="1" dirty="0">
                <a:solidFill>
                  <a:schemeClr val="accent1">
                    <a:lumMod val="50000"/>
                  </a:schemeClr>
                </a:solidFill>
              </a:rPr>
              <a:t>Son cuatro temas que indica la ley como obligatorios presentar ante el Consejo. Estos documentos son:</a:t>
            </a:r>
          </a:p>
          <a:p>
            <a:endParaRPr lang="es-ES" sz="3600" b="1" dirty="0">
              <a:solidFill>
                <a:schemeClr val="accent1">
                  <a:lumMod val="50000"/>
                </a:schemeClr>
              </a:solidFill>
            </a:endParaRPr>
          </a:p>
          <a:p>
            <a:r>
              <a:rPr lang="es-ES" sz="3600" b="1" dirty="0">
                <a:solidFill>
                  <a:schemeClr val="accent1">
                    <a:lumMod val="50000"/>
                  </a:schemeClr>
                </a:solidFill>
              </a:rPr>
              <a:t>• Cuentas Públicas</a:t>
            </a:r>
          </a:p>
          <a:p>
            <a:r>
              <a:rPr lang="es-ES" sz="3600" b="1" dirty="0">
                <a:solidFill>
                  <a:schemeClr val="accent1">
                    <a:lumMod val="50000"/>
                  </a:schemeClr>
                </a:solidFill>
              </a:rPr>
              <a:t>• Presupuestos de Inversión</a:t>
            </a:r>
          </a:p>
          <a:p>
            <a:r>
              <a:rPr lang="es-ES" sz="3600" b="1" dirty="0">
                <a:solidFill>
                  <a:schemeClr val="accent1">
                    <a:lumMod val="50000"/>
                  </a:schemeClr>
                </a:solidFill>
              </a:rPr>
              <a:t>• Plan de Desarrollo Comunal (PLADECO) </a:t>
            </a:r>
          </a:p>
          <a:p>
            <a:r>
              <a:rPr lang="es-ES" sz="3600" b="1" dirty="0">
                <a:solidFill>
                  <a:schemeClr val="accent1">
                    <a:lumMod val="50000"/>
                  </a:schemeClr>
                </a:solidFill>
              </a:rPr>
              <a:t>• Modificación del Plan Regulador</a:t>
            </a:r>
          </a:p>
        </p:txBody>
      </p:sp>
    </p:spTree>
    <p:extLst>
      <p:ext uri="{BB962C8B-B14F-4D97-AF65-F5344CB8AC3E}">
        <p14:creationId xmlns:p14="http://schemas.microsoft.com/office/powerpoint/2010/main" val="3972299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30363D-BDA2-4768-9F2A-96D1F389D22B}"/>
              </a:ext>
            </a:extLst>
          </p:cNvPr>
          <p:cNvSpPr>
            <a:spLocks noGrp="1"/>
          </p:cNvSpPr>
          <p:nvPr>
            <p:ph type="title"/>
          </p:nvPr>
        </p:nvSpPr>
        <p:spPr/>
        <p:txBody>
          <a:bodyPr/>
          <a:lstStyle/>
          <a:p>
            <a:pPr algn="ctr"/>
            <a:r>
              <a:rPr lang="es-ES" dirty="0"/>
              <a:t>COSOC</a:t>
            </a:r>
          </a:p>
        </p:txBody>
      </p:sp>
      <p:sp>
        <p:nvSpPr>
          <p:cNvPr id="3" name="Rectángulo 2">
            <a:extLst>
              <a:ext uri="{FF2B5EF4-FFF2-40B4-BE49-F238E27FC236}">
                <a16:creationId xmlns:a16="http://schemas.microsoft.com/office/drawing/2014/main" id="{6F025DE3-E877-416A-92E7-1E09EBD98479}"/>
              </a:ext>
            </a:extLst>
          </p:cNvPr>
          <p:cNvSpPr/>
          <p:nvPr/>
        </p:nvSpPr>
        <p:spPr>
          <a:xfrm>
            <a:off x="551145" y="1302707"/>
            <a:ext cx="10935222" cy="5078313"/>
          </a:xfrm>
          <a:prstGeom prst="rect">
            <a:avLst/>
          </a:prstGeom>
        </p:spPr>
        <p:txBody>
          <a:bodyPr wrap="square">
            <a:spAutoFit/>
          </a:bodyPr>
          <a:lstStyle/>
          <a:p>
            <a:pPr marL="285750" indent="-285750" algn="just">
              <a:buFont typeface="Arial" panose="020B0604020202020204" pitchFamily="34" charset="0"/>
              <a:buChar char="•"/>
            </a:pPr>
            <a:r>
              <a:rPr lang="es-ES" sz="3600" b="1" dirty="0">
                <a:solidFill>
                  <a:schemeClr val="accent1">
                    <a:lumMod val="50000"/>
                  </a:schemeClr>
                </a:solidFill>
              </a:rPr>
              <a:t>Solicitar al Alcalde, previa ratificación de los dos tercios de los concejales en ejercicio, la realización de un plebiscito comunal.</a:t>
            </a:r>
          </a:p>
          <a:p>
            <a:pPr algn="ctr"/>
            <a:endParaRPr lang="es-ES" sz="3600" b="1" dirty="0">
              <a:solidFill>
                <a:schemeClr val="accent1">
                  <a:lumMod val="50000"/>
                </a:schemeClr>
              </a:solidFill>
            </a:endParaRPr>
          </a:p>
          <a:p>
            <a:pPr marL="285750" indent="-285750">
              <a:buFont typeface="Arial" panose="020B0604020202020204" pitchFamily="34" charset="0"/>
              <a:buChar char="•"/>
            </a:pPr>
            <a:endParaRPr lang="es-ES" sz="3600" b="1" dirty="0">
              <a:solidFill>
                <a:schemeClr val="accent1">
                  <a:lumMod val="50000"/>
                </a:schemeClr>
              </a:solidFill>
            </a:endParaRPr>
          </a:p>
          <a:p>
            <a:endParaRPr lang="es-ES" sz="3600" b="1" dirty="0">
              <a:solidFill>
                <a:schemeClr val="accent1">
                  <a:lumMod val="50000"/>
                </a:schemeClr>
              </a:solidFill>
            </a:endParaRPr>
          </a:p>
          <a:p>
            <a:pPr marL="285750" indent="-285750">
              <a:buFont typeface="Arial" panose="020B0604020202020204" pitchFamily="34" charset="0"/>
              <a:buChar char="•"/>
            </a:pPr>
            <a:endParaRPr lang="es-ES" sz="3600" b="1" dirty="0">
              <a:solidFill>
                <a:schemeClr val="accent1">
                  <a:lumMod val="50000"/>
                </a:schemeClr>
              </a:solidFill>
            </a:endParaRPr>
          </a:p>
          <a:p>
            <a:pPr marL="285750" indent="-285750">
              <a:buFont typeface="Arial" panose="020B0604020202020204" pitchFamily="34" charset="0"/>
              <a:buChar char="•"/>
            </a:pPr>
            <a:endParaRPr lang="es-ES" sz="3600" b="1" dirty="0">
              <a:solidFill>
                <a:schemeClr val="accent1">
                  <a:lumMod val="50000"/>
                </a:schemeClr>
              </a:solidFill>
            </a:endParaRPr>
          </a:p>
          <a:p>
            <a:pPr marL="285750" indent="-285750">
              <a:buFont typeface="Arial" panose="020B0604020202020204" pitchFamily="34" charset="0"/>
              <a:buChar char="•"/>
            </a:pPr>
            <a:endParaRPr lang="es-ES" sz="3600" b="1" dirty="0">
              <a:solidFill>
                <a:schemeClr val="accent1">
                  <a:lumMod val="50000"/>
                </a:schemeClr>
              </a:solidFill>
            </a:endParaRPr>
          </a:p>
        </p:txBody>
      </p:sp>
      <p:pic>
        <p:nvPicPr>
          <p:cNvPr id="4" name="Imagen 3">
            <a:extLst>
              <a:ext uri="{FF2B5EF4-FFF2-40B4-BE49-F238E27FC236}">
                <a16:creationId xmlns:a16="http://schemas.microsoft.com/office/drawing/2014/main" id="{8F187F1D-F6AD-41BF-9B60-FB1A221E4388}"/>
              </a:ext>
            </a:extLst>
          </p:cNvPr>
          <p:cNvPicPr>
            <a:picLocks noChangeAspect="1"/>
          </p:cNvPicPr>
          <p:nvPr/>
        </p:nvPicPr>
        <p:blipFill>
          <a:blip r:embed="rId3"/>
          <a:stretch>
            <a:fillRect/>
          </a:stretch>
        </p:blipFill>
        <p:spPr>
          <a:xfrm>
            <a:off x="5423771" y="2405062"/>
            <a:ext cx="5724394" cy="3975958"/>
          </a:xfrm>
          <a:prstGeom prst="rect">
            <a:avLst/>
          </a:prstGeom>
        </p:spPr>
      </p:pic>
    </p:spTree>
    <p:extLst>
      <p:ext uri="{BB962C8B-B14F-4D97-AF65-F5344CB8AC3E}">
        <p14:creationId xmlns:p14="http://schemas.microsoft.com/office/powerpoint/2010/main" val="4220146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31D539-B457-4F1C-A911-BAA62B8A6DEE}"/>
              </a:ext>
            </a:extLst>
          </p:cNvPr>
          <p:cNvSpPr>
            <a:spLocks noGrp="1"/>
          </p:cNvSpPr>
          <p:nvPr>
            <p:ph type="title"/>
          </p:nvPr>
        </p:nvSpPr>
        <p:spPr/>
        <p:txBody>
          <a:bodyPr/>
          <a:lstStyle/>
          <a:p>
            <a:r>
              <a:rPr lang="es-CL" dirty="0"/>
              <a:t>COSOC</a:t>
            </a:r>
          </a:p>
        </p:txBody>
      </p:sp>
      <p:sp>
        <p:nvSpPr>
          <p:cNvPr id="5" name="Rectángulo 4">
            <a:extLst>
              <a:ext uri="{FF2B5EF4-FFF2-40B4-BE49-F238E27FC236}">
                <a16:creationId xmlns:a16="http://schemas.microsoft.com/office/drawing/2014/main" id="{4AFCD520-7440-4F0E-B97E-C40372FFC34E}"/>
              </a:ext>
            </a:extLst>
          </p:cNvPr>
          <p:cNvSpPr/>
          <p:nvPr/>
        </p:nvSpPr>
        <p:spPr>
          <a:xfrm>
            <a:off x="5977217" y="3244334"/>
            <a:ext cx="237566" cy="369332"/>
          </a:xfrm>
          <a:prstGeom prst="rect">
            <a:avLst/>
          </a:prstGeom>
        </p:spPr>
        <p:txBody>
          <a:bodyPr wrap="none">
            <a:spAutoFit/>
          </a:bodyPr>
          <a:lstStyle/>
          <a:p>
            <a:r>
              <a:rPr lang="es-ES" dirty="0"/>
              <a:t> </a:t>
            </a:r>
          </a:p>
        </p:txBody>
      </p:sp>
      <p:sp>
        <p:nvSpPr>
          <p:cNvPr id="7" name="Rectángulo 6">
            <a:extLst>
              <a:ext uri="{FF2B5EF4-FFF2-40B4-BE49-F238E27FC236}">
                <a16:creationId xmlns:a16="http://schemas.microsoft.com/office/drawing/2014/main" id="{BAFE58C7-671C-4A0D-97F7-57DEFE1CFBC3}"/>
              </a:ext>
            </a:extLst>
          </p:cNvPr>
          <p:cNvSpPr/>
          <p:nvPr/>
        </p:nvSpPr>
        <p:spPr>
          <a:xfrm>
            <a:off x="767643" y="1180584"/>
            <a:ext cx="10577689" cy="1200329"/>
          </a:xfrm>
          <a:prstGeom prst="rect">
            <a:avLst/>
          </a:prstGeom>
        </p:spPr>
        <p:txBody>
          <a:bodyPr wrap="square">
            <a:spAutoFit/>
          </a:bodyPr>
          <a:lstStyle/>
          <a:p>
            <a:pPr algn="ctr"/>
            <a:endParaRPr lang="es-ES" sz="3600" dirty="0">
              <a:solidFill>
                <a:schemeClr val="accent1">
                  <a:lumMod val="75000"/>
                </a:schemeClr>
              </a:solidFill>
            </a:endParaRPr>
          </a:p>
          <a:p>
            <a:pPr algn="ctr"/>
            <a:r>
              <a:rPr lang="es-ES" sz="3600" dirty="0">
                <a:solidFill>
                  <a:schemeClr val="accent1">
                    <a:lumMod val="75000"/>
                  </a:schemeClr>
                </a:solidFill>
              </a:rPr>
              <a:t> </a:t>
            </a:r>
          </a:p>
        </p:txBody>
      </p:sp>
      <p:pic>
        <p:nvPicPr>
          <p:cNvPr id="4" name="EDUCACION CIVICA PARA LA CIUDADANIA Lámina 4 El COSOC ¿Cuál es su Rol">
            <a:hlinkClick r:id="" action="ppaction://media"/>
            <a:extLst>
              <a:ext uri="{FF2B5EF4-FFF2-40B4-BE49-F238E27FC236}">
                <a16:creationId xmlns:a16="http://schemas.microsoft.com/office/drawing/2014/main" id="{85BB09C7-D9C1-4933-8A78-208EF6351F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207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TRABAJO PRACTICO GRUPAL</a:t>
            </a:r>
          </a:p>
        </p:txBody>
      </p:sp>
      <p:sp>
        <p:nvSpPr>
          <p:cNvPr id="3" name="CuadroTexto 2"/>
          <p:cNvSpPr txBox="1"/>
          <p:nvPr/>
        </p:nvSpPr>
        <p:spPr>
          <a:xfrm>
            <a:off x="389613" y="1550019"/>
            <a:ext cx="10449371" cy="5078313"/>
          </a:xfrm>
          <a:prstGeom prst="rect">
            <a:avLst/>
          </a:prstGeom>
          <a:noFill/>
        </p:spPr>
        <p:txBody>
          <a:bodyPr wrap="square" rtlCol="0">
            <a:spAutoFit/>
          </a:bodyPr>
          <a:lstStyle/>
          <a:p>
            <a:r>
              <a:rPr lang="es-CL" sz="1600" dirty="0"/>
              <a:t>	</a:t>
            </a:r>
            <a:r>
              <a:rPr lang="es-CL" sz="2400" b="1" dirty="0"/>
              <a:t>TRABAJO </a:t>
            </a:r>
            <a:r>
              <a:rPr lang="es-CL" sz="2400" b="1" dirty="0" smtClean="0"/>
              <a:t>PRÁCTICO</a:t>
            </a:r>
          </a:p>
          <a:p>
            <a:endParaRPr lang="es-CL" sz="2400" dirty="0"/>
          </a:p>
          <a:p>
            <a:pPr marL="285750" indent="-285750">
              <a:buFont typeface="Arial" panose="020B0604020202020204" pitchFamily="34" charset="0"/>
              <a:buChar char="•"/>
            </a:pPr>
            <a:r>
              <a:rPr lang="es-CL" sz="2400" dirty="0" smtClean="0"/>
              <a:t>INTEGRANTES</a:t>
            </a:r>
            <a:endParaRPr lang="es-CL" sz="2400" dirty="0"/>
          </a:p>
          <a:p>
            <a:pPr marL="285750" indent="-285750">
              <a:buFont typeface="Arial" panose="020B0604020202020204" pitchFamily="34" charset="0"/>
              <a:buChar char="•"/>
            </a:pPr>
            <a:endParaRPr lang="es-CL" sz="2400" dirty="0"/>
          </a:p>
          <a:p>
            <a:pPr marL="285750" indent="-285750">
              <a:buFont typeface="Arial" panose="020B0604020202020204" pitchFamily="34" charset="0"/>
              <a:buChar char="•"/>
            </a:pPr>
            <a:r>
              <a:rPr lang="es-CL" sz="2400" dirty="0"/>
              <a:t>INFORMACIÓN RECABADA</a:t>
            </a:r>
          </a:p>
          <a:p>
            <a:pPr marL="285750" indent="-285750">
              <a:buFont typeface="Arial" panose="020B0604020202020204" pitchFamily="34" charset="0"/>
              <a:buChar char="•"/>
            </a:pPr>
            <a:endParaRPr lang="es-CL" sz="2400" dirty="0"/>
          </a:p>
          <a:p>
            <a:pPr marL="285750" indent="-285750">
              <a:buFont typeface="Arial" panose="020B0604020202020204" pitchFamily="34" charset="0"/>
              <a:buChar char="•"/>
            </a:pPr>
            <a:r>
              <a:rPr lang="es-CL" sz="2400" dirty="0"/>
              <a:t>ACTORES CLAVES</a:t>
            </a:r>
          </a:p>
          <a:p>
            <a:pPr marL="285750" indent="-285750">
              <a:buFont typeface="Arial" panose="020B0604020202020204" pitchFamily="34" charset="0"/>
              <a:buChar char="•"/>
            </a:pPr>
            <a:endParaRPr lang="es-CL" sz="2400" dirty="0"/>
          </a:p>
          <a:p>
            <a:pPr marL="285750" indent="-285750">
              <a:buFont typeface="Arial" panose="020B0604020202020204" pitchFamily="34" charset="0"/>
              <a:buChar char="•"/>
            </a:pPr>
            <a:r>
              <a:rPr lang="es-CL" sz="2400" dirty="0"/>
              <a:t>TEMA A EXPONER</a:t>
            </a:r>
            <a:r>
              <a:rPr lang="es-CL" sz="2400" dirty="0" smtClean="0"/>
              <a:t>:</a:t>
            </a:r>
            <a:endParaRPr lang="es-CL" sz="2400" dirty="0"/>
          </a:p>
          <a:p>
            <a:pPr marL="285750" indent="-285750">
              <a:buFont typeface="Arial" panose="020B0604020202020204" pitchFamily="34" charset="0"/>
              <a:buChar char="•"/>
            </a:pPr>
            <a:endParaRPr lang="es-CL" sz="2400" dirty="0"/>
          </a:p>
          <a:p>
            <a:pPr marL="285750" indent="-285750">
              <a:buFont typeface="Arial" panose="020B0604020202020204" pitchFamily="34" charset="0"/>
              <a:buChar char="•"/>
            </a:pPr>
            <a:r>
              <a:rPr lang="es-CL" sz="2400" dirty="0"/>
              <a:t>SOLUCIONES A PRESENTAR A LA </a:t>
            </a:r>
            <a:r>
              <a:rPr lang="es-CL" sz="2400" dirty="0" smtClean="0"/>
              <a:t>AUTORIDAD</a:t>
            </a:r>
            <a:endParaRPr lang="es-CL" sz="2400" dirty="0"/>
          </a:p>
          <a:p>
            <a:endParaRPr lang="es-CL" sz="2000" dirty="0"/>
          </a:p>
          <a:p>
            <a:endParaRPr lang="es-CL" sz="2000" dirty="0"/>
          </a:p>
          <a:p>
            <a:endParaRPr lang="es-CL" sz="2000" dirty="0"/>
          </a:p>
        </p:txBody>
      </p:sp>
    </p:spTree>
    <p:extLst>
      <p:ext uri="{BB962C8B-B14F-4D97-AF65-F5344CB8AC3E}">
        <p14:creationId xmlns:p14="http://schemas.microsoft.com/office/powerpoint/2010/main" val="429229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CuadroTexto 2"/>
          <p:cNvSpPr txBox="1"/>
          <p:nvPr/>
        </p:nvSpPr>
        <p:spPr>
          <a:xfrm>
            <a:off x="3612996" y="3534937"/>
            <a:ext cx="4790414" cy="830997"/>
          </a:xfrm>
          <a:prstGeom prst="rect">
            <a:avLst/>
          </a:prstGeom>
          <a:noFill/>
        </p:spPr>
        <p:txBody>
          <a:bodyPr wrap="none" rtlCol="0">
            <a:spAutoFit/>
          </a:bodyPr>
          <a:lstStyle/>
          <a:p>
            <a:r>
              <a:rPr lang="es-CL" sz="4800" dirty="0" smtClean="0"/>
              <a:t>MUCHAS GRACIAS</a:t>
            </a:r>
            <a:endParaRPr lang="es-CL" sz="4800" dirty="0"/>
          </a:p>
        </p:txBody>
      </p:sp>
    </p:spTree>
    <p:extLst>
      <p:ext uri="{BB962C8B-B14F-4D97-AF65-F5344CB8AC3E}">
        <p14:creationId xmlns:p14="http://schemas.microsoft.com/office/powerpoint/2010/main" val="2648120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pic>
        <p:nvPicPr>
          <p:cNvPr id="3" name="y2mate.com - ley_20500_de_participacion_ciudadana_K4S8_UeWBXY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2254" y="1237785"/>
            <a:ext cx="8151541" cy="5046328"/>
          </a:xfrm>
          <a:prstGeom prst="rect">
            <a:avLst/>
          </a:prstGeom>
        </p:spPr>
      </p:pic>
    </p:spTree>
    <p:extLst>
      <p:ext uri="{BB962C8B-B14F-4D97-AF65-F5344CB8AC3E}">
        <p14:creationId xmlns:p14="http://schemas.microsoft.com/office/powerpoint/2010/main" val="1587114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EB94C-D2DD-4AFE-B4CB-DA0BB3CDFB0C}"/>
              </a:ext>
            </a:extLst>
          </p:cNvPr>
          <p:cNvSpPr>
            <a:spLocks noGrp="1"/>
          </p:cNvSpPr>
          <p:nvPr>
            <p:ph type="title"/>
          </p:nvPr>
        </p:nvSpPr>
        <p:spPr/>
        <p:txBody>
          <a:bodyPr/>
          <a:lstStyle/>
          <a:p>
            <a:r>
              <a:rPr lang="es-CL" dirty="0"/>
              <a:t>Ley 20.500 de Participación Ciudadana </a:t>
            </a:r>
          </a:p>
        </p:txBody>
      </p:sp>
      <p:sp>
        <p:nvSpPr>
          <p:cNvPr id="3" name="Rectángulo 2"/>
          <p:cNvSpPr/>
          <p:nvPr/>
        </p:nvSpPr>
        <p:spPr>
          <a:xfrm>
            <a:off x="467673" y="1231309"/>
            <a:ext cx="11229957" cy="4524315"/>
          </a:xfrm>
          <a:prstGeom prst="rect">
            <a:avLst/>
          </a:prstGeom>
        </p:spPr>
        <p:txBody>
          <a:bodyPr wrap="square">
            <a:spAutoFit/>
          </a:bodyPr>
          <a:lstStyle/>
          <a:p>
            <a:pPr algn="just"/>
            <a:r>
              <a:rPr lang="es-CL" sz="3600" dirty="0"/>
              <a:t>La  Ley  20.500, (2011)  que  se  titula  “Sobre Asociaciones  y  Participación  Ciudadana  en  la  Gestión  Pública”: </a:t>
            </a:r>
          </a:p>
          <a:p>
            <a:pPr marL="571500" indent="-571500" algn="just">
              <a:buFont typeface="Arial" panose="020B0604020202020204" pitchFamily="34" charset="0"/>
              <a:buChar char="•"/>
            </a:pPr>
            <a:r>
              <a:rPr lang="es-CL" sz="3600" dirty="0"/>
              <a:t>Da  un  piso  jurídico  a  las  OSC  para permitir  y  promover  su  desarrollo  y  organización.</a:t>
            </a:r>
          </a:p>
          <a:p>
            <a:pPr marL="571500" indent="-571500" algn="just">
              <a:buFont typeface="Arial" panose="020B0604020202020204" pitchFamily="34" charset="0"/>
              <a:buChar char="•"/>
            </a:pPr>
            <a:r>
              <a:rPr lang="es-CL" sz="3600" dirty="0"/>
              <a:t>Incrementando su participación e incidencia en la gestión pública a nivel central  y  comunal. </a:t>
            </a:r>
          </a:p>
          <a:p>
            <a:pPr marL="571500" indent="-571500" algn="just">
              <a:buFont typeface="Arial" panose="020B0604020202020204" pitchFamily="34" charset="0"/>
              <a:buChar char="•"/>
            </a:pPr>
            <a:r>
              <a:rPr lang="es-CL" sz="3600" dirty="0"/>
              <a:t>Una demanda histórica que han  impulsado  las  propias  organizaciones  sociales.</a:t>
            </a:r>
          </a:p>
        </p:txBody>
      </p:sp>
      <p:pic>
        <p:nvPicPr>
          <p:cNvPr id="5" name="Imagen 4"/>
          <p:cNvPicPr>
            <a:picLocks noChangeAspect="1"/>
          </p:cNvPicPr>
          <p:nvPr/>
        </p:nvPicPr>
        <p:blipFill>
          <a:blip r:embed="rId2"/>
          <a:stretch>
            <a:fillRect/>
          </a:stretch>
        </p:blipFill>
        <p:spPr>
          <a:xfrm>
            <a:off x="9041732" y="5138336"/>
            <a:ext cx="2828789" cy="1621677"/>
          </a:xfrm>
          <a:prstGeom prst="rect">
            <a:avLst/>
          </a:prstGeom>
        </p:spPr>
      </p:pic>
    </p:spTree>
    <p:extLst>
      <p:ext uri="{BB962C8B-B14F-4D97-AF65-F5344CB8AC3E}">
        <p14:creationId xmlns:p14="http://schemas.microsoft.com/office/powerpoint/2010/main" val="2383674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3" name="Imagen 2"/>
          <p:cNvPicPr>
            <a:picLocks noChangeAspect="1"/>
          </p:cNvPicPr>
          <p:nvPr/>
        </p:nvPicPr>
        <p:blipFill>
          <a:blip r:embed="rId2"/>
          <a:stretch>
            <a:fillRect/>
          </a:stretch>
        </p:blipFill>
        <p:spPr>
          <a:xfrm>
            <a:off x="613317" y="1293541"/>
            <a:ext cx="10850137" cy="5363737"/>
          </a:xfrm>
          <a:prstGeom prst="rect">
            <a:avLst/>
          </a:prstGeom>
        </p:spPr>
      </p:pic>
    </p:spTree>
    <p:extLst>
      <p:ext uri="{BB962C8B-B14F-4D97-AF65-F5344CB8AC3E}">
        <p14:creationId xmlns:p14="http://schemas.microsoft.com/office/powerpoint/2010/main" val="1823064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EB94C-D2DD-4AFE-B4CB-DA0BB3CDFB0C}"/>
              </a:ext>
            </a:extLst>
          </p:cNvPr>
          <p:cNvSpPr>
            <a:spLocks noGrp="1"/>
          </p:cNvSpPr>
          <p:nvPr>
            <p:ph type="title"/>
          </p:nvPr>
        </p:nvSpPr>
        <p:spPr/>
        <p:txBody>
          <a:bodyPr/>
          <a:lstStyle/>
          <a:p>
            <a:r>
              <a:rPr lang="es-CL" dirty="0"/>
              <a:t>Ley 20.500 de Participación Ciudadana </a:t>
            </a:r>
          </a:p>
        </p:txBody>
      </p:sp>
      <p:sp>
        <p:nvSpPr>
          <p:cNvPr id="3" name="Rectángulo 2"/>
          <p:cNvSpPr/>
          <p:nvPr/>
        </p:nvSpPr>
        <p:spPr>
          <a:xfrm>
            <a:off x="467673" y="1231309"/>
            <a:ext cx="11229957" cy="4524315"/>
          </a:xfrm>
          <a:prstGeom prst="rect">
            <a:avLst/>
          </a:prstGeom>
        </p:spPr>
        <p:txBody>
          <a:bodyPr wrap="square">
            <a:spAutoFit/>
          </a:bodyPr>
          <a:lstStyle/>
          <a:p>
            <a:pPr algn="just"/>
            <a:r>
              <a:rPr lang="es-CL" sz="3600" dirty="0"/>
              <a:t>En lo  principal  y  de  fondo,  esta  ley  agrega  la  participación  ciudadana en  la  gestión  pública  como  principio  básico  de  la  administración  del Estado: </a:t>
            </a:r>
          </a:p>
          <a:p>
            <a:pPr marL="571500" indent="-571500" algn="just">
              <a:buFont typeface="Arial" panose="020B0604020202020204" pitchFamily="34" charset="0"/>
              <a:buChar char="•"/>
            </a:pPr>
            <a:r>
              <a:rPr lang="es-CL" sz="3600" dirty="0"/>
              <a:t>Ley  18.575, Orgánica de Bases Generales de la Administración del Estado, un nuevo Título  IV:  “De  la  participación  ciudadana  en  la  gestión  pública”,  el  cual especifica  las  referencias  generales  que  enmarcan  la  reglamentación de  la  nueva  Ley  20.500.</a:t>
            </a:r>
          </a:p>
        </p:txBody>
      </p:sp>
      <p:pic>
        <p:nvPicPr>
          <p:cNvPr id="5" name="Imagen 4"/>
          <p:cNvPicPr>
            <a:picLocks noChangeAspect="1"/>
          </p:cNvPicPr>
          <p:nvPr/>
        </p:nvPicPr>
        <p:blipFill>
          <a:blip r:embed="rId2"/>
          <a:stretch>
            <a:fillRect/>
          </a:stretch>
        </p:blipFill>
        <p:spPr>
          <a:xfrm>
            <a:off x="7353729" y="5664819"/>
            <a:ext cx="4688230" cy="1085161"/>
          </a:xfrm>
          <a:prstGeom prst="rect">
            <a:avLst/>
          </a:prstGeom>
        </p:spPr>
      </p:pic>
    </p:spTree>
    <p:extLst>
      <p:ext uri="{BB962C8B-B14F-4D97-AF65-F5344CB8AC3E}">
        <p14:creationId xmlns:p14="http://schemas.microsoft.com/office/powerpoint/2010/main" val="404925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EB94C-D2DD-4AFE-B4CB-DA0BB3CDFB0C}"/>
              </a:ext>
            </a:extLst>
          </p:cNvPr>
          <p:cNvSpPr>
            <a:spLocks noGrp="1"/>
          </p:cNvSpPr>
          <p:nvPr>
            <p:ph type="title"/>
          </p:nvPr>
        </p:nvSpPr>
        <p:spPr/>
        <p:txBody>
          <a:bodyPr/>
          <a:lstStyle/>
          <a:p>
            <a:r>
              <a:rPr lang="es-CL" dirty="0"/>
              <a:t>Ley 20.500 de Participación Ciudadana </a:t>
            </a:r>
          </a:p>
        </p:txBody>
      </p:sp>
      <p:sp>
        <p:nvSpPr>
          <p:cNvPr id="3" name="Rectángulo 2"/>
          <p:cNvSpPr/>
          <p:nvPr/>
        </p:nvSpPr>
        <p:spPr>
          <a:xfrm>
            <a:off x="467673" y="1231309"/>
            <a:ext cx="11229957" cy="4524315"/>
          </a:xfrm>
          <a:prstGeom prst="rect">
            <a:avLst/>
          </a:prstGeom>
        </p:spPr>
        <p:txBody>
          <a:bodyPr wrap="square">
            <a:spAutoFit/>
          </a:bodyPr>
          <a:lstStyle/>
          <a:p>
            <a:pPr algn="just"/>
            <a:r>
              <a:rPr lang="es-CL" sz="3600" dirty="0"/>
              <a:t>Para  su  implementación  a  nivel  local,  la  ley  20.500  modificó  la  Ley 18.695,  Orgánica  Constitucional  de  Municipalidades,  creando  el Consejo  Comunal  de  Organizaciones  de  la  Sociedad  Civil  (COSOC</a:t>
            </a:r>
            <a:r>
              <a:rPr lang="es-CL" sz="3600" dirty="0" smtClean="0"/>
              <a:t>):   </a:t>
            </a:r>
          </a:p>
          <a:p>
            <a:pPr marL="571500" indent="-571500" algn="just">
              <a:buFont typeface="Arial" panose="020B0604020202020204" pitchFamily="34" charset="0"/>
              <a:buChar char="•"/>
            </a:pPr>
            <a:r>
              <a:rPr lang="es-CL" sz="3600" dirty="0"/>
              <a:t>R</a:t>
            </a:r>
            <a:r>
              <a:rPr lang="es-CL" sz="3600" dirty="0" smtClean="0"/>
              <a:t>eemplaza  </a:t>
            </a:r>
            <a:r>
              <a:rPr lang="es-CL" sz="3600" dirty="0"/>
              <a:t>a  los  CESCO  </a:t>
            </a:r>
            <a:endParaRPr lang="es-CL" sz="3600" dirty="0" smtClean="0"/>
          </a:p>
          <a:p>
            <a:pPr marL="571500" indent="-571500" algn="just">
              <a:buFont typeface="Arial" panose="020B0604020202020204" pitchFamily="34" charset="0"/>
              <a:buChar char="•"/>
            </a:pPr>
            <a:r>
              <a:rPr lang="es-CL" sz="3600" dirty="0" smtClean="0"/>
              <a:t>Asumiendo  </a:t>
            </a:r>
            <a:r>
              <a:rPr lang="es-CL" sz="3600" dirty="0"/>
              <a:t>las  funciones  y  atribuciones que  </a:t>
            </a:r>
            <a:r>
              <a:rPr lang="es-CL" sz="3600" dirty="0" smtClean="0"/>
              <a:t>CESCO </a:t>
            </a:r>
            <a:r>
              <a:rPr lang="es-CL" sz="3600" dirty="0"/>
              <a:t>tenían  y  otras  nuevas,  que  mejoran  las  posibilidades  de participación  ciudadana  en  la  gestión  comunal.</a:t>
            </a:r>
          </a:p>
        </p:txBody>
      </p:sp>
      <p:pic>
        <p:nvPicPr>
          <p:cNvPr id="4" name="Imagen 3"/>
          <p:cNvPicPr>
            <a:picLocks noChangeAspect="1"/>
          </p:cNvPicPr>
          <p:nvPr/>
        </p:nvPicPr>
        <p:blipFill>
          <a:blip r:embed="rId2"/>
          <a:stretch>
            <a:fillRect/>
          </a:stretch>
        </p:blipFill>
        <p:spPr>
          <a:xfrm>
            <a:off x="8568086" y="5620214"/>
            <a:ext cx="3486150" cy="1133397"/>
          </a:xfrm>
          <a:prstGeom prst="rect">
            <a:avLst/>
          </a:prstGeom>
        </p:spPr>
      </p:pic>
    </p:spTree>
    <p:extLst>
      <p:ext uri="{BB962C8B-B14F-4D97-AF65-F5344CB8AC3E}">
        <p14:creationId xmlns:p14="http://schemas.microsoft.com/office/powerpoint/2010/main" val="1950612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3" name="Imagen 2"/>
          <p:cNvPicPr>
            <a:picLocks noChangeAspect="1"/>
          </p:cNvPicPr>
          <p:nvPr/>
        </p:nvPicPr>
        <p:blipFill>
          <a:blip r:embed="rId2"/>
          <a:stretch>
            <a:fillRect/>
          </a:stretch>
        </p:blipFill>
        <p:spPr>
          <a:xfrm>
            <a:off x="4390211" y="2898039"/>
            <a:ext cx="2943225" cy="1552575"/>
          </a:xfrm>
          <a:prstGeom prst="rect">
            <a:avLst/>
          </a:prstGeom>
        </p:spPr>
      </p:pic>
      <p:pic>
        <p:nvPicPr>
          <p:cNvPr id="4" name="Imagen 3"/>
          <p:cNvPicPr>
            <a:picLocks noChangeAspect="1"/>
          </p:cNvPicPr>
          <p:nvPr/>
        </p:nvPicPr>
        <p:blipFill>
          <a:blip r:embed="rId3"/>
          <a:stretch>
            <a:fillRect/>
          </a:stretch>
        </p:blipFill>
        <p:spPr>
          <a:xfrm>
            <a:off x="297368" y="1248937"/>
            <a:ext cx="3817432" cy="2120711"/>
          </a:xfrm>
          <a:prstGeom prst="rect">
            <a:avLst/>
          </a:prstGeom>
        </p:spPr>
      </p:pic>
      <p:pic>
        <p:nvPicPr>
          <p:cNvPr id="5" name="Imagen 4"/>
          <p:cNvPicPr>
            <a:picLocks noChangeAspect="1"/>
          </p:cNvPicPr>
          <p:nvPr/>
        </p:nvPicPr>
        <p:blipFill>
          <a:blip r:embed="rId4"/>
          <a:stretch>
            <a:fillRect/>
          </a:stretch>
        </p:blipFill>
        <p:spPr>
          <a:xfrm>
            <a:off x="7716644" y="1164041"/>
            <a:ext cx="3980985" cy="2330077"/>
          </a:xfrm>
          <a:prstGeom prst="rect">
            <a:avLst/>
          </a:prstGeom>
        </p:spPr>
      </p:pic>
      <p:pic>
        <p:nvPicPr>
          <p:cNvPr id="6" name="Imagen 5"/>
          <p:cNvPicPr>
            <a:picLocks noChangeAspect="1"/>
          </p:cNvPicPr>
          <p:nvPr/>
        </p:nvPicPr>
        <p:blipFill>
          <a:blip r:embed="rId5"/>
          <a:stretch>
            <a:fillRect/>
          </a:stretch>
        </p:blipFill>
        <p:spPr>
          <a:xfrm>
            <a:off x="297368" y="4450614"/>
            <a:ext cx="3803306" cy="2005942"/>
          </a:xfrm>
          <a:prstGeom prst="rect">
            <a:avLst/>
          </a:prstGeom>
        </p:spPr>
      </p:pic>
      <p:pic>
        <p:nvPicPr>
          <p:cNvPr id="7" name="Imagen 6"/>
          <p:cNvPicPr>
            <a:picLocks noChangeAspect="1"/>
          </p:cNvPicPr>
          <p:nvPr/>
        </p:nvPicPr>
        <p:blipFill>
          <a:blip r:embed="rId6"/>
          <a:stretch>
            <a:fillRect/>
          </a:stretch>
        </p:blipFill>
        <p:spPr>
          <a:xfrm>
            <a:off x="7716644" y="4450615"/>
            <a:ext cx="3980985" cy="2005942"/>
          </a:xfrm>
          <a:prstGeom prst="rect">
            <a:avLst/>
          </a:prstGeom>
        </p:spPr>
      </p:pic>
    </p:spTree>
    <p:extLst>
      <p:ext uri="{BB962C8B-B14F-4D97-AF65-F5344CB8AC3E}">
        <p14:creationId xmlns:p14="http://schemas.microsoft.com/office/powerpoint/2010/main" val="1546645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Ley 20.500 de Participación Ciudadana </a:t>
            </a:r>
          </a:p>
        </p:txBody>
      </p:sp>
      <p:sp>
        <p:nvSpPr>
          <p:cNvPr id="3" name="Rectángulo 2"/>
          <p:cNvSpPr/>
          <p:nvPr/>
        </p:nvSpPr>
        <p:spPr>
          <a:xfrm>
            <a:off x="233496" y="1032367"/>
            <a:ext cx="11274562" cy="5632311"/>
          </a:xfrm>
          <a:prstGeom prst="rect">
            <a:avLst/>
          </a:prstGeom>
        </p:spPr>
        <p:txBody>
          <a:bodyPr wrap="square">
            <a:spAutoFit/>
          </a:bodyPr>
          <a:lstStyle/>
          <a:p>
            <a:pPr algn="just"/>
            <a:r>
              <a:rPr lang="es-CL" sz="3600" dirty="0" smtClean="0"/>
              <a:t>La </a:t>
            </a:r>
            <a:r>
              <a:rPr lang="es-CL" sz="3600" dirty="0"/>
              <a:t>Ley plantea como elemento esencial el Derecho de Asociación  de  los  </a:t>
            </a:r>
            <a:r>
              <a:rPr lang="es-CL" sz="3600" dirty="0" smtClean="0"/>
              <a:t>ciudadanos. </a:t>
            </a:r>
          </a:p>
          <a:p>
            <a:pPr marL="571500" indent="-571500" algn="just">
              <a:buFont typeface="Arial" panose="020B0604020202020204" pitchFamily="34" charset="0"/>
              <a:buChar char="•"/>
            </a:pPr>
            <a:r>
              <a:rPr lang="es-CL" sz="3600" dirty="0" smtClean="0"/>
              <a:t>Primer  artículo:  </a:t>
            </a:r>
            <a:r>
              <a:rPr lang="es-CL" sz="3600" dirty="0"/>
              <a:t>“todas  las  personas  tienen  derecho  a  asociarse  libremente  para  la consecución  de  fines  lícitos”.  </a:t>
            </a:r>
            <a:endParaRPr lang="es-CL" sz="3600" dirty="0" smtClean="0"/>
          </a:p>
          <a:p>
            <a:pPr marL="571500" indent="-571500" algn="just">
              <a:buFont typeface="Arial" panose="020B0604020202020204" pitchFamily="34" charset="0"/>
              <a:buChar char="•"/>
            </a:pPr>
            <a:r>
              <a:rPr lang="es-CL" sz="3600" dirty="0" smtClean="0"/>
              <a:t>Los  </a:t>
            </a:r>
            <a:r>
              <a:rPr lang="es-CL" sz="3600" dirty="0"/>
              <a:t>artículos  dos  y  </a:t>
            </a:r>
            <a:r>
              <a:rPr lang="es-CL" sz="3600" dirty="0" smtClean="0"/>
              <a:t>tres:  señalan </a:t>
            </a:r>
            <a:r>
              <a:rPr lang="es-CL" sz="3600" dirty="0"/>
              <a:t>que el Estado garantiza y promueve las organizaciones surgidas  de  la  asociación  espontánea  de  la  sociedad,  así  como  subraya el  carácter  libre,  personal  y  voluntario  de  la  asociatividad.</a:t>
            </a:r>
          </a:p>
        </p:txBody>
      </p:sp>
      <p:pic>
        <p:nvPicPr>
          <p:cNvPr id="4" name="Imagen 3"/>
          <p:cNvPicPr>
            <a:picLocks noChangeAspect="1"/>
          </p:cNvPicPr>
          <p:nvPr/>
        </p:nvPicPr>
        <p:blipFill>
          <a:blip r:embed="rId2"/>
          <a:stretch>
            <a:fillRect/>
          </a:stretch>
        </p:blipFill>
        <p:spPr>
          <a:xfrm>
            <a:off x="8686799" y="5948605"/>
            <a:ext cx="2821259" cy="909395"/>
          </a:xfrm>
          <a:prstGeom prst="rect">
            <a:avLst/>
          </a:prstGeom>
        </p:spPr>
      </p:pic>
    </p:spTree>
    <p:extLst>
      <p:ext uri="{BB962C8B-B14F-4D97-AF65-F5344CB8AC3E}">
        <p14:creationId xmlns:p14="http://schemas.microsoft.com/office/powerpoint/2010/main" val="1939394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AMA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1845</TotalTime>
  <Words>922</Words>
  <Application>Microsoft Office PowerPoint</Application>
  <PresentationFormat>Panorámica</PresentationFormat>
  <Paragraphs>108</Paragraphs>
  <Slides>24</Slides>
  <Notes>8</Notes>
  <HiddenSlides>0</HiddenSlides>
  <MMClips>2</MMClips>
  <ScaleCrop>false</ScaleCrop>
  <HeadingPairs>
    <vt:vector size="6" baseType="variant">
      <vt:variant>
        <vt:lpstr>Fuentes usadas</vt:lpstr>
      </vt:variant>
      <vt:variant>
        <vt:i4>3</vt:i4>
      </vt:variant>
      <vt:variant>
        <vt:lpstr>Tema</vt:lpstr>
      </vt:variant>
      <vt:variant>
        <vt:i4>6</vt:i4>
      </vt:variant>
      <vt:variant>
        <vt:lpstr>Títulos de diapositiva</vt:lpstr>
      </vt:variant>
      <vt:variant>
        <vt:i4>24</vt:i4>
      </vt:variant>
    </vt:vector>
  </HeadingPairs>
  <TitlesOfParts>
    <vt:vector size="33" baseType="lpstr">
      <vt:lpstr>Arial</vt:lpstr>
      <vt:lpstr>Calibri</vt:lpstr>
      <vt:lpstr>Calibri Light</vt:lpstr>
      <vt:lpstr>TEMA AMA 1</vt:lpstr>
      <vt:lpstr>Diseño personalizado</vt:lpstr>
      <vt:lpstr>1_Diseño personalizado</vt:lpstr>
      <vt:lpstr>2_Diseño personalizado</vt:lpstr>
      <vt:lpstr>3_Diseño personalizado</vt:lpstr>
      <vt:lpstr>4_Diseño personalizado</vt:lpstr>
      <vt:lpstr>Ley 20.500 de Participación Ciudadana y el COSOC.</vt:lpstr>
      <vt:lpstr>CONVERSEMOS</vt:lpstr>
      <vt:lpstr>Ley 20.500 de Participación Ciudadana </vt:lpstr>
      <vt:lpstr>Ley 20.500 de Participación Ciudadana </vt:lpstr>
      <vt:lpstr>Presentación de PowerPoint</vt:lpstr>
      <vt:lpstr>Ley 20.500 de Participación Ciudadana </vt:lpstr>
      <vt:lpstr>Ley 20.500 de Participación Ciudadana </vt:lpstr>
      <vt:lpstr>Presentación de PowerPoint</vt:lpstr>
      <vt:lpstr>Ley 20.500 de Participación Ciudadana </vt:lpstr>
      <vt:lpstr>Ley 20.500 de Participación Ciudadana </vt:lpstr>
      <vt:lpstr>Ley 20.500 de Participación Ciudadana </vt:lpstr>
      <vt:lpstr>Presentación de PowerPoint</vt:lpstr>
      <vt:lpstr>Ley 20.500 de Participación Ciudadana </vt:lpstr>
      <vt:lpstr>Ley 20.500 de Participación Ciudadana </vt:lpstr>
      <vt:lpstr>Ley 20.500 de Participación Ciudadana </vt:lpstr>
      <vt:lpstr>COSOC                                                     ¿ Que significa COSOC ?</vt:lpstr>
      <vt:lpstr>COSOC</vt:lpstr>
      <vt:lpstr>COSOC</vt:lpstr>
      <vt:lpstr>COSOC</vt:lpstr>
      <vt:lpstr>COSOC</vt:lpstr>
      <vt:lpstr>COSOC</vt:lpstr>
      <vt:lpstr>COSOC</vt:lpstr>
      <vt:lpstr>TRABAJO PRACTICO GRUPAL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PRESENTACIÓNPARA AMA</dc:title>
  <dc:creator>Edizone</dc:creator>
  <cp:lastModifiedBy>IMA</cp:lastModifiedBy>
  <cp:revision>29</cp:revision>
  <dcterms:created xsi:type="dcterms:W3CDTF">2019-09-23T18:49:57Z</dcterms:created>
  <dcterms:modified xsi:type="dcterms:W3CDTF">2019-10-03T19:32:11Z</dcterms:modified>
</cp:coreProperties>
</file>