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5" r:id="rId4"/>
    <p:sldId id="266" r:id="rId5"/>
    <p:sldId id="268" r:id="rId6"/>
    <p:sldId id="273" r:id="rId7"/>
    <p:sldId id="267" r:id="rId8"/>
    <p:sldId id="269" r:id="rId9"/>
    <p:sldId id="270" r:id="rId10"/>
    <p:sldId id="271" r:id="rId11"/>
    <p:sldId id="260" r:id="rId12"/>
    <p:sldId id="272" r:id="rId13"/>
    <p:sldId id="262" r:id="rId1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8" autoAdjust="0"/>
    <p:restoredTop sz="94737" autoAdjust="0"/>
  </p:normalViewPr>
  <p:slideViewPr>
    <p:cSldViewPr snapToGrid="0">
      <p:cViewPr varScale="1">
        <p:scale>
          <a:sx n="109" d="100"/>
          <a:sy n="109" d="100"/>
        </p:scale>
        <p:origin x="61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7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89B5AF-19EA-4EB2-A5EC-7225A0C1F50B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A0F15DA1-4591-4594-864F-3BE4E5804D11}">
      <dgm:prSet phldrT="[Texto]"/>
      <dgm:spPr/>
      <dgm:t>
        <a:bodyPr/>
        <a:lstStyle/>
        <a:p>
          <a:r>
            <a:rPr lang="es-CL" dirty="0" smtClean="0"/>
            <a:t>POLÍTICA</a:t>
          </a:r>
          <a:endParaRPr lang="es-CL" dirty="0"/>
        </a:p>
      </dgm:t>
    </dgm:pt>
    <dgm:pt modelId="{1D4D0182-FFE1-40FA-AAF9-F9E5749EF07B}" type="parTrans" cxnId="{3FDDAB44-0660-486D-B926-3C91A63D9406}">
      <dgm:prSet/>
      <dgm:spPr/>
      <dgm:t>
        <a:bodyPr/>
        <a:lstStyle/>
        <a:p>
          <a:endParaRPr lang="es-CL"/>
        </a:p>
      </dgm:t>
    </dgm:pt>
    <dgm:pt modelId="{00DE4440-AF8E-4173-8FCA-64DDFB0571F9}" type="sibTrans" cxnId="{3FDDAB44-0660-486D-B926-3C91A63D9406}">
      <dgm:prSet/>
      <dgm:spPr/>
      <dgm:t>
        <a:bodyPr/>
        <a:lstStyle/>
        <a:p>
          <a:endParaRPr lang="es-CL"/>
        </a:p>
      </dgm:t>
    </dgm:pt>
    <dgm:pt modelId="{E1781716-D4C7-453C-8182-20F7BBB45AAE}">
      <dgm:prSet phldrT="[Texto]"/>
      <dgm:spPr/>
      <dgm:t>
        <a:bodyPr/>
        <a:lstStyle/>
        <a:p>
          <a:r>
            <a:rPr lang="es-CL" dirty="0" smtClean="0"/>
            <a:t>CIUDADANÍA</a:t>
          </a:r>
          <a:endParaRPr lang="es-CL" dirty="0"/>
        </a:p>
      </dgm:t>
    </dgm:pt>
    <dgm:pt modelId="{2280CFA5-D06C-4ABB-9323-52E01610F9AD}" type="parTrans" cxnId="{C35B5D3C-B6F4-44AA-8702-5B23C31F3433}">
      <dgm:prSet/>
      <dgm:spPr/>
      <dgm:t>
        <a:bodyPr/>
        <a:lstStyle/>
        <a:p>
          <a:endParaRPr lang="es-CL"/>
        </a:p>
      </dgm:t>
    </dgm:pt>
    <dgm:pt modelId="{890621DD-9BED-418E-AC06-F63769591649}" type="sibTrans" cxnId="{C35B5D3C-B6F4-44AA-8702-5B23C31F3433}">
      <dgm:prSet/>
      <dgm:spPr/>
      <dgm:t>
        <a:bodyPr/>
        <a:lstStyle/>
        <a:p>
          <a:endParaRPr lang="es-CL"/>
        </a:p>
      </dgm:t>
    </dgm:pt>
    <dgm:pt modelId="{CDC1031E-A48E-4C89-80E5-394A424181F7}">
      <dgm:prSet phldrT="[Texto]"/>
      <dgm:spPr/>
      <dgm:t>
        <a:bodyPr/>
        <a:lstStyle/>
        <a:p>
          <a:r>
            <a:rPr lang="es-CL" dirty="0" smtClean="0"/>
            <a:t>DEMOCRACIA</a:t>
          </a:r>
          <a:endParaRPr lang="es-CL" dirty="0"/>
        </a:p>
      </dgm:t>
    </dgm:pt>
    <dgm:pt modelId="{1A9C50C6-CC9A-4B5C-BBFC-1B3247C68087}" type="parTrans" cxnId="{6738E736-602A-4D11-B9F0-0D36B5D04A6D}">
      <dgm:prSet/>
      <dgm:spPr/>
      <dgm:t>
        <a:bodyPr/>
        <a:lstStyle/>
        <a:p>
          <a:endParaRPr lang="es-CL"/>
        </a:p>
      </dgm:t>
    </dgm:pt>
    <dgm:pt modelId="{72A4C511-F0B9-481F-A959-692CF81C21DD}" type="sibTrans" cxnId="{6738E736-602A-4D11-B9F0-0D36B5D04A6D}">
      <dgm:prSet/>
      <dgm:spPr/>
      <dgm:t>
        <a:bodyPr/>
        <a:lstStyle/>
        <a:p>
          <a:endParaRPr lang="es-CL"/>
        </a:p>
      </dgm:t>
    </dgm:pt>
    <dgm:pt modelId="{E2729FB0-C377-4CD0-9B64-644F7E30BDC0}" type="pres">
      <dgm:prSet presAssocID="{2289B5AF-19EA-4EB2-A5EC-7225A0C1F50B}" presName="compositeShape" presStyleCnt="0">
        <dgm:presLayoutVars>
          <dgm:chMax val="7"/>
          <dgm:dir/>
          <dgm:resizeHandles val="exact"/>
        </dgm:presLayoutVars>
      </dgm:prSet>
      <dgm:spPr/>
    </dgm:pt>
    <dgm:pt modelId="{58F28E72-78EB-4E72-AB8A-F8B4F770D24F}" type="pres">
      <dgm:prSet presAssocID="{A0F15DA1-4591-4594-864F-3BE4E5804D11}" presName="circ1" presStyleLbl="vennNode1" presStyleIdx="0" presStyleCnt="3"/>
      <dgm:spPr/>
      <dgm:t>
        <a:bodyPr/>
        <a:lstStyle/>
        <a:p>
          <a:endParaRPr lang="es-ES"/>
        </a:p>
      </dgm:t>
    </dgm:pt>
    <dgm:pt modelId="{7ED80CCB-0BAD-4FD2-B405-BB2A4ABA544C}" type="pres">
      <dgm:prSet presAssocID="{A0F15DA1-4591-4594-864F-3BE4E5804D1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4DDD53-0F4D-4CCC-8944-BDBD207679B2}" type="pres">
      <dgm:prSet presAssocID="{E1781716-D4C7-453C-8182-20F7BBB45AAE}" presName="circ2" presStyleLbl="vennNode1" presStyleIdx="1" presStyleCnt="3"/>
      <dgm:spPr/>
      <dgm:t>
        <a:bodyPr/>
        <a:lstStyle/>
        <a:p>
          <a:endParaRPr lang="es-CL"/>
        </a:p>
      </dgm:t>
    </dgm:pt>
    <dgm:pt modelId="{42751E48-58BB-46E4-9FF3-9CBBAA5B8C72}" type="pres">
      <dgm:prSet presAssocID="{E1781716-D4C7-453C-8182-20F7BBB45AAE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23A5C24-FDA5-4422-94AB-9729A888EAFB}" type="pres">
      <dgm:prSet presAssocID="{CDC1031E-A48E-4C89-80E5-394A424181F7}" presName="circ3" presStyleLbl="vennNode1" presStyleIdx="2" presStyleCnt="3"/>
      <dgm:spPr/>
      <dgm:t>
        <a:bodyPr/>
        <a:lstStyle/>
        <a:p>
          <a:endParaRPr lang="es-ES"/>
        </a:p>
      </dgm:t>
    </dgm:pt>
    <dgm:pt modelId="{3D2A354E-FDE8-4982-82F0-7B74E76DDC6D}" type="pres">
      <dgm:prSet presAssocID="{CDC1031E-A48E-4C89-80E5-394A424181F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B0DA637-BF90-48B3-BE17-0FE909D3A380}" type="presOf" srcId="{2289B5AF-19EA-4EB2-A5EC-7225A0C1F50B}" destId="{E2729FB0-C377-4CD0-9B64-644F7E30BDC0}" srcOrd="0" destOrd="0" presId="urn:microsoft.com/office/officeart/2005/8/layout/venn1"/>
    <dgm:cxn modelId="{16AEAA25-964E-49B0-BE98-70C7CE946CDD}" type="presOf" srcId="{CDC1031E-A48E-4C89-80E5-394A424181F7}" destId="{C23A5C24-FDA5-4422-94AB-9729A888EAFB}" srcOrd="0" destOrd="0" presId="urn:microsoft.com/office/officeart/2005/8/layout/venn1"/>
    <dgm:cxn modelId="{6738E736-602A-4D11-B9F0-0D36B5D04A6D}" srcId="{2289B5AF-19EA-4EB2-A5EC-7225A0C1F50B}" destId="{CDC1031E-A48E-4C89-80E5-394A424181F7}" srcOrd="2" destOrd="0" parTransId="{1A9C50C6-CC9A-4B5C-BBFC-1B3247C68087}" sibTransId="{72A4C511-F0B9-481F-A959-692CF81C21DD}"/>
    <dgm:cxn modelId="{7BFE3E41-1F2F-45FB-A536-F47BFA2EDAB3}" type="presOf" srcId="{A0F15DA1-4591-4594-864F-3BE4E5804D11}" destId="{58F28E72-78EB-4E72-AB8A-F8B4F770D24F}" srcOrd="0" destOrd="0" presId="urn:microsoft.com/office/officeart/2005/8/layout/venn1"/>
    <dgm:cxn modelId="{FE965753-70F4-42B6-832B-27100193D3FA}" type="presOf" srcId="{E1781716-D4C7-453C-8182-20F7BBB45AAE}" destId="{7B4DDD53-0F4D-4CCC-8944-BDBD207679B2}" srcOrd="0" destOrd="0" presId="urn:microsoft.com/office/officeart/2005/8/layout/venn1"/>
    <dgm:cxn modelId="{90C854DA-DC85-4A5D-BE45-A005FF50750B}" type="presOf" srcId="{A0F15DA1-4591-4594-864F-3BE4E5804D11}" destId="{7ED80CCB-0BAD-4FD2-B405-BB2A4ABA544C}" srcOrd="1" destOrd="0" presId="urn:microsoft.com/office/officeart/2005/8/layout/venn1"/>
    <dgm:cxn modelId="{3111FA81-E2D7-485E-993D-BB71B60BF329}" type="presOf" srcId="{CDC1031E-A48E-4C89-80E5-394A424181F7}" destId="{3D2A354E-FDE8-4982-82F0-7B74E76DDC6D}" srcOrd="1" destOrd="0" presId="urn:microsoft.com/office/officeart/2005/8/layout/venn1"/>
    <dgm:cxn modelId="{1CF2E93B-4AE4-409E-87EF-CF95FE9E3E53}" type="presOf" srcId="{E1781716-D4C7-453C-8182-20F7BBB45AAE}" destId="{42751E48-58BB-46E4-9FF3-9CBBAA5B8C72}" srcOrd="1" destOrd="0" presId="urn:microsoft.com/office/officeart/2005/8/layout/venn1"/>
    <dgm:cxn modelId="{3FDDAB44-0660-486D-B926-3C91A63D9406}" srcId="{2289B5AF-19EA-4EB2-A5EC-7225A0C1F50B}" destId="{A0F15DA1-4591-4594-864F-3BE4E5804D11}" srcOrd="0" destOrd="0" parTransId="{1D4D0182-FFE1-40FA-AAF9-F9E5749EF07B}" sibTransId="{00DE4440-AF8E-4173-8FCA-64DDFB0571F9}"/>
    <dgm:cxn modelId="{C35B5D3C-B6F4-44AA-8702-5B23C31F3433}" srcId="{2289B5AF-19EA-4EB2-A5EC-7225A0C1F50B}" destId="{E1781716-D4C7-453C-8182-20F7BBB45AAE}" srcOrd="1" destOrd="0" parTransId="{2280CFA5-D06C-4ABB-9323-52E01610F9AD}" sibTransId="{890621DD-9BED-418E-AC06-F63769591649}"/>
    <dgm:cxn modelId="{0746D3F2-037C-46C8-8184-60138E1D8673}" type="presParOf" srcId="{E2729FB0-C377-4CD0-9B64-644F7E30BDC0}" destId="{58F28E72-78EB-4E72-AB8A-F8B4F770D24F}" srcOrd="0" destOrd="0" presId="urn:microsoft.com/office/officeart/2005/8/layout/venn1"/>
    <dgm:cxn modelId="{B1E27CFE-6B28-4540-8BE0-08A8031ECA26}" type="presParOf" srcId="{E2729FB0-C377-4CD0-9B64-644F7E30BDC0}" destId="{7ED80CCB-0BAD-4FD2-B405-BB2A4ABA544C}" srcOrd="1" destOrd="0" presId="urn:microsoft.com/office/officeart/2005/8/layout/venn1"/>
    <dgm:cxn modelId="{6AC2AE81-747B-4D6C-8029-1B83477B0749}" type="presParOf" srcId="{E2729FB0-C377-4CD0-9B64-644F7E30BDC0}" destId="{7B4DDD53-0F4D-4CCC-8944-BDBD207679B2}" srcOrd="2" destOrd="0" presId="urn:microsoft.com/office/officeart/2005/8/layout/venn1"/>
    <dgm:cxn modelId="{44C5DF63-7DF7-4FFA-8E4F-DA0D1C975392}" type="presParOf" srcId="{E2729FB0-C377-4CD0-9B64-644F7E30BDC0}" destId="{42751E48-58BB-46E4-9FF3-9CBBAA5B8C72}" srcOrd="3" destOrd="0" presId="urn:microsoft.com/office/officeart/2005/8/layout/venn1"/>
    <dgm:cxn modelId="{BC21AAB1-556A-4E9A-AAE1-5AD620F0F828}" type="presParOf" srcId="{E2729FB0-C377-4CD0-9B64-644F7E30BDC0}" destId="{C23A5C24-FDA5-4422-94AB-9729A888EAFB}" srcOrd="4" destOrd="0" presId="urn:microsoft.com/office/officeart/2005/8/layout/venn1"/>
    <dgm:cxn modelId="{D15DFFFB-5B82-4130-8359-ECD684DBECDA}" type="presParOf" srcId="{E2729FB0-C377-4CD0-9B64-644F7E30BDC0}" destId="{3D2A354E-FDE8-4982-82F0-7B74E76DDC6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28E72-78EB-4E72-AB8A-F8B4F770D24F}">
      <dsp:nvSpPr>
        <dsp:cNvPr id="0" name=""/>
        <dsp:cNvSpPr/>
      </dsp:nvSpPr>
      <dsp:spPr>
        <a:xfrm>
          <a:off x="2762993" y="83147"/>
          <a:ext cx="3991074" cy="39910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300" kern="1200" dirty="0" smtClean="0"/>
            <a:t>POLÍTICA</a:t>
          </a:r>
          <a:endParaRPr lang="es-CL" sz="3300" kern="1200" dirty="0"/>
        </a:p>
      </dsp:txBody>
      <dsp:txXfrm>
        <a:off x="3295137" y="781585"/>
        <a:ext cx="2926787" cy="1795983"/>
      </dsp:txXfrm>
    </dsp:sp>
    <dsp:sp modelId="{7B4DDD53-0F4D-4CCC-8944-BDBD207679B2}">
      <dsp:nvSpPr>
        <dsp:cNvPr id="0" name=""/>
        <dsp:cNvSpPr/>
      </dsp:nvSpPr>
      <dsp:spPr>
        <a:xfrm>
          <a:off x="4203106" y="2577568"/>
          <a:ext cx="3991074" cy="39910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300" kern="1200" dirty="0" smtClean="0"/>
            <a:t>CIUDADANÍA</a:t>
          </a:r>
          <a:endParaRPr lang="es-CL" sz="3300" kern="1200" dirty="0"/>
        </a:p>
      </dsp:txBody>
      <dsp:txXfrm>
        <a:off x="5423710" y="3608596"/>
        <a:ext cx="2394644" cy="2195090"/>
      </dsp:txXfrm>
    </dsp:sp>
    <dsp:sp modelId="{C23A5C24-FDA5-4422-94AB-9729A888EAFB}">
      <dsp:nvSpPr>
        <dsp:cNvPr id="0" name=""/>
        <dsp:cNvSpPr/>
      </dsp:nvSpPr>
      <dsp:spPr>
        <a:xfrm>
          <a:off x="1322881" y="2577568"/>
          <a:ext cx="3991074" cy="39910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300" kern="1200" dirty="0" smtClean="0"/>
            <a:t>DEMOCRACIA</a:t>
          </a:r>
          <a:endParaRPr lang="es-CL" sz="3300" kern="1200" dirty="0"/>
        </a:p>
      </dsp:txBody>
      <dsp:txXfrm>
        <a:off x="1698707" y="3608596"/>
        <a:ext cx="2394644" cy="2195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B50B32D-6C55-4297-9014-2902A1BE31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25F9433-FAB1-4EA6-AAEA-7E0558D909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050E6-CB63-427F-9CCD-799F9AA10463}" type="datetimeFigureOut">
              <a:rPr lang="es-CL" smtClean="0"/>
              <a:t>09-10-2019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440FAFF-89D6-4DE1-8B10-A720248448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D83BC0-56F8-49F9-834F-359A396246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55418-60C5-40C4-B988-4A1A6396075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2606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D4E84-6B9D-45EF-A777-D438235EBA2D}" type="datetimeFigureOut">
              <a:rPr lang="es-CL" smtClean="0"/>
              <a:t>09-10-2019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F2A33-E486-407F-ADAD-3FD5161AB1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4070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3F2A33-E486-407F-ADAD-3FD5161AB1B9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248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3F2A33-E486-407F-ADAD-3FD5161AB1B9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8469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3F2A33-E486-407F-ADAD-3FD5161AB1B9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7271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3F2A33-E486-407F-ADAD-3FD5161AB1B9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7216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3F2A33-E486-407F-ADAD-3FD5161AB1B9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0798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3F2A33-E486-407F-ADAD-3FD5161AB1B9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1153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3F2A33-E486-407F-ADAD-3FD5161AB1B9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0705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3F2A33-E486-407F-ADAD-3FD5161AB1B9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404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746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121771-E8DE-43DA-8D66-3D9E4DDC2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233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/>
          <a:lstStyle/>
          <a:p>
            <a:fld id="{C377274E-BDBA-456B-9BE9-20F5CCCAF2DF}" type="datetimeFigureOut">
              <a:rPr lang="es-CL" smtClean="0"/>
              <a:t>09-10-2019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</p:spPr>
        <p:txBody>
          <a:bodyPr/>
          <a:lstStyle/>
          <a:p>
            <a:fld id="{2692B9ED-16D0-40A9-8F5C-BC89773A4B30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8136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áfico 8">
            <a:extLst>
              <a:ext uri="{FF2B5EF4-FFF2-40B4-BE49-F238E27FC236}">
                <a16:creationId xmlns:a16="http://schemas.microsoft.com/office/drawing/2014/main" id="{2BB335C0-9C53-4088-A2F6-1D19DF97F9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19046CF-83FF-42EE-B605-D492FA46D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093" y="1956021"/>
            <a:ext cx="5626872" cy="3839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</a:t>
            </a:r>
            <a:br>
              <a:rPr lang="es-ES" dirty="0"/>
            </a:br>
            <a:r>
              <a:rPr lang="es-ES" dirty="0"/>
              <a:t>para modificar el estilo de título del patrón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7435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áfico 8">
            <a:extLst>
              <a:ext uri="{FF2B5EF4-FFF2-40B4-BE49-F238E27FC236}">
                <a16:creationId xmlns:a16="http://schemas.microsoft.com/office/drawing/2014/main" id="{43ADE1B4-96B0-487F-B13D-D14291B5C3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-20954" y="0"/>
            <a:ext cx="2419350" cy="6858000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3AED02-9579-4D38-BE1B-284EC576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84" y="111319"/>
            <a:ext cx="1979874" cy="32520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01BA0C-8C72-43FD-99F0-B51042B59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82956" y="564543"/>
            <a:ext cx="8570843" cy="5612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8011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F5CCF2-2165-4523-A01B-169DF110B2D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11667" y="2428597"/>
            <a:ext cx="4495800" cy="2236536"/>
          </a:xfrm>
        </p:spPr>
        <p:txBody>
          <a:bodyPr anchor="t">
            <a:normAutofit fontScale="90000"/>
          </a:bodyPr>
          <a:lstStyle/>
          <a:p>
            <a:r>
              <a:rPr lang="es-CL" sz="5400" dirty="0"/>
              <a:t>CIUDADANIA DEMOCRACIA Y POLITICA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25AF77-0983-408B-97E2-D3A6E05B23E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11667" y="5058165"/>
            <a:ext cx="6832600" cy="60603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CL" sz="2000" i="1" dirty="0">
                <a:solidFill>
                  <a:schemeClr val="bg1"/>
                </a:solidFill>
              </a:rPr>
              <a:t>PAOLO YÉVENES ARÉVALO Y PAULO ORELLANA ZELADA</a:t>
            </a:r>
          </a:p>
        </p:txBody>
      </p:sp>
    </p:spTree>
    <p:extLst>
      <p:ext uri="{BB962C8B-B14F-4D97-AF65-F5344CB8AC3E}">
        <p14:creationId xmlns:p14="http://schemas.microsoft.com/office/powerpoint/2010/main" val="348788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56301-F6A4-423D-B09E-960BF9B76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s-CL" sz="2400" dirty="0"/>
              <a:t>DESAFIOS EN LA </a:t>
            </a:r>
            <a:r>
              <a:rPr lang="es-CL" sz="2400" dirty="0" smtClean="0"/>
              <a:t>ACTUALIDAD</a:t>
            </a:r>
            <a:endParaRPr lang="es-CL" sz="2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E31FA35-FFCD-7147-81A0-B8D888996141}"/>
              </a:ext>
            </a:extLst>
          </p:cNvPr>
          <p:cNvSpPr txBox="1"/>
          <p:nvPr/>
        </p:nvSpPr>
        <p:spPr>
          <a:xfrm>
            <a:off x="2857500" y="342900"/>
            <a:ext cx="8851900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PORQUE ES IMPORTANTE DEFENDER ESTOS VALORES - CONCEPTOS.</a:t>
            </a:r>
          </a:p>
          <a:p>
            <a:pPr algn="ctr"/>
            <a:endParaRPr lang="es-CL" sz="3200" b="1" dirty="0"/>
          </a:p>
          <a:p>
            <a:pPr algn="ctr"/>
            <a:r>
              <a:rPr lang="es-CL" sz="3200" b="1" dirty="0" smtClean="0"/>
              <a:t>ANHELADA JUSTICIA </a:t>
            </a:r>
            <a:r>
              <a:rPr lang="es-CL" sz="3200" b="1" dirty="0"/>
              <a:t>SOCIAL.</a:t>
            </a:r>
          </a:p>
          <a:p>
            <a:endParaRPr lang="es-CL" dirty="0"/>
          </a:p>
          <a:p>
            <a:endParaRPr lang="es-CL" dirty="0"/>
          </a:p>
          <a:p>
            <a:pPr algn="ctr"/>
            <a:r>
              <a:rPr lang="es-CL" dirty="0"/>
              <a:t>CUALES </a:t>
            </a:r>
            <a:r>
              <a:rPr lang="es-CL" dirty="0" smtClean="0"/>
              <a:t>SON LAS CONSECUENCIAS DE LA FALTA DE DESARROLLO:</a:t>
            </a:r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r>
              <a:rPr lang="es-CL" dirty="0"/>
              <a:t>- </a:t>
            </a:r>
            <a:r>
              <a:rPr lang="es-CL" b="1" dirty="0" smtClean="0"/>
              <a:t>CLIENTELISMO</a:t>
            </a:r>
            <a:r>
              <a:rPr lang="es-CL" dirty="0" smtClean="0"/>
              <a:t>: </a:t>
            </a:r>
            <a:r>
              <a:rPr lang="es-ES" dirty="0"/>
              <a:t>E</a:t>
            </a:r>
            <a:r>
              <a:rPr lang="es-ES" dirty="0" smtClean="0"/>
              <a:t>l </a:t>
            </a:r>
            <a:r>
              <a:rPr lang="es-ES" dirty="0"/>
              <a:t>clientelismo puede ser entendido como una manifestación del capital social (Durston 2005), esto es, como un intercambio permanente de bienes (materiales y simbólicos), a partir del cual se obtienen beneficios que fundamentan la solidaridad de la relación (Bourdieu 2000</a:t>
            </a:r>
            <a:r>
              <a:rPr lang="es-ES" dirty="0" smtClean="0"/>
              <a:t>).</a:t>
            </a:r>
            <a:endParaRPr lang="es-CL" dirty="0"/>
          </a:p>
          <a:p>
            <a:endParaRPr lang="es-CL" dirty="0"/>
          </a:p>
          <a:p>
            <a:r>
              <a:rPr lang="es-CL" dirty="0"/>
              <a:t>- </a:t>
            </a:r>
            <a:r>
              <a:rPr lang="es-CL" b="1" dirty="0" smtClean="0"/>
              <a:t>COOPTACION</a:t>
            </a:r>
            <a:r>
              <a:rPr lang="es-CL" dirty="0" smtClean="0"/>
              <a:t>: </a:t>
            </a:r>
            <a:r>
              <a:rPr lang="es-ES" dirty="0"/>
              <a:t>La cooptación, desde su concepción politológica, tiene que ver con control y la repartición de rentas menores, evitando la autonomía y el poder de otro distinto al poder central omnipotente</a:t>
            </a:r>
            <a:r>
              <a:rPr lang="es-ES" dirty="0" smtClean="0"/>
              <a:t>. (Valenzuela, Yévenes 2015)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3215" y="2797722"/>
            <a:ext cx="1881554" cy="153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26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56301-F6A4-423D-B09E-960BF9B76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endParaRPr lang="es-CL" sz="2400" dirty="0"/>
          </a:p>
        </p:txBody>
      </p:sp>
      <p:pic>
        <p:nvPicPr>
          <p:cNvPr id="5" name="Picture 2" descr="Resultado de imagen de IMAGEN DE CLIENTELISMO POLITI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323" y="2286002"/>
            <a:ext cx="7444308" cy="4374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6559060" y="243868"/>
            <a:ext cx="14552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800" dirty="0" smtClean="0">
                <a:solidFill>
                  <a:srgbClr val="FF0000"/>
                </a:solidFill>
              </a:rPr>
              <a:t>X</a:t>
            </a:r>
            <a:endParaRPr lang="es-ES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9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56301-F6A4-423D-B09E-960BF9B76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s-CL" sz="2400" dirty="0"/>
              <a:t>EJEMPLOS VALORABLES DE SU </a:t>
            </a:r>
            <a:r>
              <a:rPr lang="es-CL" sz="2400" dirty="0" smtClean="0"/>
              <a:t>DESARROLLO</a:t>
            </a:r>
            <a:endParaRPr lang="es-CL" sz="2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E31FA35-FFCD-7147-81A0-B8D888996141}"/>
              </a:ext>
            </a:extLst>
          </p:cNvPr>
          <p:cNvSpPr txBox="1"/>
          <p:nvPr/>
        </p:nvSpPr>
        <p:spPr>
          <a:xfrm>
            <a:off x="2857500" y="342900"/>
            <a:ext cx="88519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pPr algn="ctr"/>
            <a:r>
              <a:rPr lang="es-CL" sz="2000" b="1" dirty="0"/>
              <a:t>¿</a:t>
            </a:r>
            <a:r>
              <a:rPr lang="es-CL" sz="2000" b="1" dirty="0" smtClean="0"/>
              <a:t>DONDE </a:t>
            </a:r>
            <a:r>
              <a:rPr lang="es-CL" sz="2000" b="1" dirty="0"/>
              <a:t>VEMOS EL DESARROLLO DE LA CIUDADANIA, LA DEMOCRACIA Y LA </a:t>
            </a:r>
            <a:r>
              <a:rPr lang="es-CL" sz="2000" b="1" dirty="0" smtClean="0"/>
              <a:t>POLITICA?:</a:t>
            </a:r>
            <a:endParaRPr lang="es-CL" sz="2000" b="1" dirty="0"/>
          </a:p>
          <a:p>
            <a:endParaRPr lang="es-CL" dirty="0"/>
          </a:p>
          <a:p>
            <a:endParaRPr lang="es-CL" dirty="0"/>
          </a:p>
          <a:p>
            <a:pPr marL="285750" indent="-285750">
              <a:buFontTx/>
              <a:buChar char="-"/>
            </a:pPr>
            <a:r>
              <a:rPr lang="es-CL" dirty="0" smtClean="0"/>
              <a:t>CABILDOS (</a:t>
            </a:r>
            <a:r>
              <a:rPr lang="es-ES" dirty="0" err="1" smtClean="0"/>
              <a:t>Cunill</a:t>
            </a:r>
            <a:r>
              <a:rPr lang="es-ES" dirty="0"/>
              <a:t>, N. (1991). “Participación </a:t>
            </a:r>
            <a:r>
              <a:rPr lang="es-ES" dirty="0" smtClean="0"/>
              <a:t>Ciudadana)</a:t>
            </a:r>
            <a:endParaRPr lang="es-CL" dirty="0" smtClean="0"/>
          </a:p>
          <a:p>
            <a:pPr marL="285750" indent="-285750">
              <a:buFontTx/>
              <a:buChar char="-"/>
            </a:pPr>
            <a:endParaRPr lang="es-CL" dirty="0"/>
          </a:p>
          <a:p>
            <a:pPr marL="285750" indent="-285750">
              <a:buFontTx/>
              <a:buChar char="-"/>
            </a:pPr>
            <a:r>
              <a:rPr lang="es-CL" dirty="0" smtClean="0"/>
              <a:t>PLEBISCITOS</a:t>
            </a:r>
          </a:p>
          <a:p>
            <a:pPr marL="285750" indent="-285750">
              <a:buFontTx/>
              <a:buChar char="-"/>
            </a:pPr>
            <a:endParaRPr lang="es-CL" dirty="0"/>
          </a:p>
          <a:p>
            <a:pPr marL="285750" indent="-285750">
              <a:buFontTx/>
              <a:buChar char="-"/>
            </a:pPr>
            <a:r>
              <a:rPr lang="es-CL" dirty="0" smtClean="0"/>
              <a:t>AUDIENCIAS PÚBLICAS</a:t>
            </a:r>
          </a:p>
          <a:p>
            <a:pPr marL="285750" indent="-285750">
              <a:buFontTx/>
              <a:buChar char="-"/>
            </a:pPr>
            <a:endParaRPr lang="es-CL" dirty="0"/>
          </a:p>
          <a:p>
            <a:pPr marL="285750" indent="-285750">
              <a:buFontTx/>
              <a:buChar char="-"/>
            </a:pPr>
            <a:r>
              <a:rPr lang="es-CL" dirty="0"/>
              <a:t>PARTICIPACIÓN </a:t>
            </a:r>
            <a:r>
              <a:rPr lang="es-CL" dirty="0" smtClean="0"/>
              <a:t>COMUNITARIA</a:t>
            </a:r>
          </a:p>
          <a:p>
            <a:pPr marL="285750" indent="-285750">
              <a:buFontTx/>
              <a:buChar char="-"/>
            </a:pPr>
            <a:endParaRPr lang="es-CL" dirty="0"/>
          </a:p>
          <a:p>
            <a:pPr marL="285750" indent="-285750">
              <a:buFontTx/>
              <a:buChar char="-"/>
            </a:pPr>
            <a:r>
              <a:rPr lang="es-CL" dirty="0"/>
              <a:t>ELECCION DE </a:t>
            </a:r>
            <a:r>
              <a:rPr lang="es-CL" dirty="0" smtClean="0"/>
              <a:t>AUTORIDADES</a:t>
            </a:r>
          </a:p>
          <a:p>
            <a:pPr marL="285750" indent="-285750">
              <a:buFontTx/>
              <a:buChar char="-"/>
            </a:pPr>
            <a:endParaRPr lang="es-CL" dirty="0"/>
          </a:p>
          <a:p>
            <a:pPr marL="285750" indent="-285750">
              <a:buFontTx/>
              <a:buChar char="-"/>
            </a:pPr>
            <a:r>
              <a:rPr lang="es-CL" dirty="0"/>
              <a:t>FORMACIÓN </a:t>
            </a:r>
            <a:r>
              <a:rPr lang="es-CL" dirty="0" smtClean="0"/>
              <a:t>CIVICA</a:t>
            </a:r>
          </a:p>
          <a:p>
            <a:pPr marL="285750" indent="-285750">
              <a:buFontTx/>
              <a:buChar char="-"/>
            </a:pPr>
            <a:endParaRPr lang="es-CL" dirty="0"/>
          </a:p>
          <a:p>
            <a:pPr marL="285750" indent="-285750">
              <a:buFontTx/>
              <a:buChar char="-"/>
            </a:pPr>
            <a:r>
              <a:rPr lang="es-CL" dirty="0"/>
              <a:t>INCIDENCIA EN NUESTROS </a:t>
            </a:r>
            <a:r>
              <a:rPr lang="es-CL" dirty="0" smtClean="0"/>
              <a:t>ESPACIOS: ORGANIZACIÓN Y ARTICULACIÓN.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776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56301-F6A4-423D-B09E-960BF9B76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592" y="515765"/>
            <a:ext cx="1480546" cy="451389"/>
          </a:xfrm>
        </p:spPr>
        <p:txBody>
          <a:bodyPr anchor="t"/>
          <a:lstStyle/>
          <a:p>
            <a:r>
              <a:rPr lang="es-CL" sz="2400" dirty="0"/>
              <a:t>DOCENTES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E31FA35-FFCD-7147-81A0-B8D888996141}"/>
              </a:ext>
            </a:extLst>
          </p:cNvPr>
          <p:cNvSpPr txBox="1"/>
          <p:nvPr/>
        </p:nvSpPr>
        <p:spPr>
          <a:xfrm>
            <a:off x="2875085" y="1257300"/>
            <a:ext cx="88519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PAOLO YÉVENES ARÉVALO</a:t>
            </a:r>
          </a:p>
          <a:p>
            <a:pPr algn="ctr"/>
            <a:endParaRPr lang="es-CL" dirty="0"/>
          </a:p>
          <a:p>
            <a:pPr algn="ctr"/>
            <a:r>
              <a:rPr lang="es-ES" dirty="0"/>
              <a:t>Titulado de Ciencia Política y Relaciones Internacionales, especializado en el área de gobierno y gerencia pública, Universidad Alberto </a:t>
            </a:r>
            <a:r>
              <a:rPr lang="es-ES" dirty="0" smtClean="0"/>
              <a:t>Hurtado. Minor en Trabajo social</a:t>
            </a:r>
            <a:r>
              <a:rPr lang="es-ES" dirty="0" smtClean="0"/>
              <a:t>.</a:t>
            </a:r>
            <a:endParaRPr lang="es-ES" dirty="0" smtClean="0"/>
          </a:p>
          <a:p>
            <a:pPr algn="ctr"/>
            <a:r>
              <a:rPr lang="es-ES" dirty="0" smtClean="0"/>
              <a:t>Investigador titular</a:t>
            </a:r>
            <a:r>
              <a:rPr lang="es-ES" dirty="0" smtClean="0"/>
              <a:t> </a:t>
            </a:r>
            <a:r>
              <a:rPr lang="es-ES" dirty="0"/>
              <a:t>en proyecto </a:t>
            </a:r>
            <a:r>
              <a:rPr lang="es-ES" dirty="0" smtClean="0"/>
              <a:t>Fondecyt 11121286, respecto </a:t>
            </a:r>
            <a:r>
              <a:rPr lang="es-ES" dirty="0"/>
              <a:t>a la cooptación política, el federalismo y el desarrollo local en Latino </a:t>
            </a:r>
            <a:r>
              <a:rPr lang="es-ES" dirty="0" smtClean="0"/>
              <a:t>américa. </a:t>
            </a:r>
            <a:endParaRPr lang="es-ES" dirty="0" smtClean="0"/>
          </a:p>
          <a:p>
            <a:pPr algn="ctr"/>
            <a:r>
              <a:rPr lang="es-ES" dirty="0" smtClean="0"/>
              <a:t>Actualmente </a:t>
            </a:r>
            <a:r>
              <a:rPr lang="es-ES" dirty="0"/>
              <a:t>de desempeña como Director de Desarrollo Comunitario de la Ilustre Municipalidad de Arica.</a:t>
            </a:r>
          </a:p>
          <a:p>
            <a:pPr algn="ctr"/>
            <a:endParaRPr lang="es-CL" dirty="0" smtClean="0"/>
          </a:p>
          <a:p>
            <a:pPr algn="ctr"/>
            <a:r>
              <a:rPr lang="es-CL" b="1" dirty="0"/>
              <a:t>PAULO ORELLANA </a:t>
            </a:r>
            <a:r>
              <a:rPr lang="es-CL" b="1" dirty="0" smtClean="0"/>
              <a:t>ZELADA</a:t>
            </a:r>
          </a:p>
          <a:p>
            <a:pPr algn="ctr"/>
            <a:endParaRPr lang="es-CL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/>
              <a:t>Profesor de Historia y Geografía UTA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/>
              <a:t>Magíster en Ciencia Política PUC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/>
              <a:t>Académico UTA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/>
              <a:t>Profesional </a:t>
            </a:r>
            <a:r>
              <a:rPr lang="es-CL" dirty="0" smtClean="0"/>
              <a:t>DAEM-Arica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38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56301-F6A4-423D-B09E-960BF9B76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84" y="111319"/>
            <a:ext cx="1979874" cy="864627"/>
          </a:xfrm>
        </p:spPr>
        <p:txBody>
          <a:bodyPr anchor="t"/>
          <a:lstStyle/>
          <a:p>
            <a:pPr algn="ctr"/>
            <a:r>
              <a:rPr lang="es-CL" sz="2400" dirty="0"/>
              <a:t>DEFINICION </a:t>
            </a:r>
            <a:r>
              <a:rPr lang="es-CL" sz="2400" dirty="0" smtClean="0"/>
              <a:t>CONCEPTUAL</a:t>
            </a:r>
            <a:endParaRPr lang="es-CL" sz="2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E31FA35-FFCD-7147-81A0-B8D888996141}"/>
              </a:ext>
            </a:extLst>
          </p:cNvPr>
          <p:cNvSpPr txBox="1"/>
          <p:nvPr/>
        </p:nvSpPr>
        <p:spPr>
          <a:xfrm>
            <a:off x="2869121" y="175846"/>
            <a:ext cx="88519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dirty="0"/>
          </a:p>
          <a:p>
            <a:pPr algn="ctr"/>
            <a:r>
              <a:rPr lang="es-CL" sz="3600" b="1" dirty="0"/>
              <a:t>¿Cómo deberiamos vivir juntos?</a:t>
            </a:r>
          </a:p>
          <a:p>
            <a:endParaRPr lang="es-CL" sz="3200" dirty="0"/>
          </a:p>
          <a:p>
            <a:pPr algn="ctr"/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4" name="3 Marcador de contenido" descr="cultura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98142" y="1250830"/>
            <a:ext cx="9793858" cy="560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2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56301-F6A4-423D-B09E-960BF9B76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76" y="342900"/>
            <a:ext cx="1979874" cy="3252084"/>
          </a:xfrm>
        </p:spPr>
        <p:txBody>
          <a:bodyPr anchor="t"/>
          <a:lstStyle/>
          <a:p>
            <a:r>
              <a:rPr lang="es-CL" sz="2400" dirty="0" smtClean="0"/>
              <a:t>CONTEXTO</a:t>
            </a:r>
            <a:br>
              <a:rPr lang="es-CL" sz="2400" dirty="0" smtClean="0"/>
            </a:br>
            <a:endParaRPr lang="es-CL" sz="2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E31FA35-FFCD-7147-81A0-B8D888996141}"/>
              </a:ext>
            </a:extLst>
          </p:cNvPr>
          <p:cNvSpPr txBox="1"/>
          <p:nvPr/>
        </p:nvSpPr>
        <p:spPr>
          <a:xfrm>
            <a:off x="2857500" y="342900"/>
            <a:ext cx="8851900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dirty="0"/>
          </a:p>
          <a:p>
            <a:pPr algn="ctr"/>
            <a:r>
              <a:rPr lang="es-CL" sz="3200" dirty="0"/>
              <a:t>Sensación ciudadana: Malestar frente a la politica</a:t>
            </a:r>
          </a:p>
          <a:p>
            <a:endParaRPr lang="es-CL" sz="3200" dirty="0"/>
          </a:p>
          <a:p>
            <a:pPr marL="285750" indent="-285750">
              <a:buFontTx/>
              <a:buChar char="-"/>
            </a:pPr>
            <a:r>
              <a:rPr lang="es-CL" dirty="0"/>
              <a:t>No funcionan las instituciones</a:t>
            </a:r>
          </a:p>
          <a:p>
            <a:pPr marL="285750" indent="-285750">
              <a:buFontTx/>
              <a:buChar char="-"/>
            </a:pPr>
            <a:r>
              <a:rPr lang="es-CL" dirty="0"/>
              <a:t>Los politicos son todos corruptos</a:t>
            </a:r>
          </a:p>
          <a:p>
            <a:pPr marL="285750" indent="-285750">
              <a:buFontTx/>
              <a:buChar char="-"/>
            </a:pPr>
            <a:r>
              <a:rPr lang="es-CL" dirty="0"/>
              <a:t>No hay soluciones a los problemas</a:t>
            </a:r>
          </a:p>
          <a:p>
            <a:pPr marL="285750" indent="-285750">
              <a:buFontTx/>
              <a:buChar char="-"/>
            </a:pPr>
            <a:endParaRPr lang="es-CL" dirty="0"/>
          </a:p>
          <a:p>
            <a:endParaRPr lang="es-CL" sz="2800" b="1" dirty="0"/>
          </a:p>
          <a:p>
            <a:pPr algn="ctr"/>
            <a:r>
              <a:rPr lang="es-CL" sz="2800" b="1" dirty="0" smtClean="0"/>
              <a:t>-Estudios </a:t>
            </a:r>
            <a:r>
              <a:rPr lang="es-CL" sz="2800" b="1" dirty="0"/>
              <a:t>de percepción politica (mala evaluación)  vs. Bajo nivel de participación ciudadana en politica</a:t>
            </a:r>
          </a:p>
          <a:p>
            <a:endParaRPr lang="es-CL" dirty="0" smtClean="0"/>
          </a:p>
          <a:p>
            <a:endParaRPr lang="es-CL" dirty="0"/>
          </a:p>
          <a:p>
            <a:pPr marL="285750" indent="-285750">
              <a:buFontTx/>
              <a:buChar char="-"/>
            </a:pPr>
            <a:r>
              <a:rPr lang="es-CL" dirty="0" smtClean="0"/>
              <a:t>Juntas </a:t>
            </a:r>
            <a:r>
              <a:rPr lang="es-CL" dirty="0"/>
              <a:t>de Vecinos con dirigentes mayores, no hay </a:t>
            </a:r>
            <a:r>
              <a:rPr lang="es-CL" dirty="0" smtClean="0"/>
              <a:t>renovación.</a:t>
            </a:r>
          </a:p>
          <a:p>
            <a:pPr marL="285750" indent="-285750">
              <a:buFontTx/>
              <a:buChar char="-"/>
            </a:pPr>
            <a:r>
              <a:rPr lang="es-CL" dirty="0" smtClean="0"/>
              <a:t>Poca </a:t>
            </a:r>
            <a:r>
              <a:rPr lang="es-CL" dirty="0"/>
              <a:t>participación ciudadana en elecciones de autoridades.</a:t>
            </a:r>
          </a:p>
          <a:p>
            <a:pPr marL="285750" indent="-285750">
              <a:buFontTx/>
              <a:buChar char="-"/>
            </a:pPr>
            <a:endParaRPr lang="es-CL" dirty="0"/>
          </a:p>
          <a:p>
            <a:endParaRPr lang="es-CL" dirty="0"/>
          </a:p>
          <a:p>
            <a:pPr algn="ctr"/>
            <a:r>
              <a:rPr lang="es-CL" b="1" dirty="0"/>
              <a:t>CONCLUSION: NO HAY INCIDENCIA POLITICA DE LA CIUDADANIA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1258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56301-F6A4-423D-B09E-960BF9B76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76" y="342900"/>
            <a:ext cx="1979874" cy="3252084"/>
          </a:xfrm>
        </p:spPr>
        <p:txBody>
          <a:bodyPr anchor="t"/>
          <a:lstStyle/>
          <a:p>
            <a:r>
              <a:rPr lang="es-CL" sz="2400" dirty="0" smtClean="0"/>
              <a:t>CONTEXTO</a:t>
            </a:r>
            <a:br>
              <a:rPr lang="es-CL" sz="2400" dirty="0" smtClean="0"/>
            </a:br>
            <a:endParaRPr lang="es-CL" sz="2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E31FA35-FFCD-7147-81A0-B8D888996141}"/>
              </a:ext>
            </a:extLst>
          </p:cNvPr>
          <p:cNvSpPr txBox="1"/>
          <p:nvPr/>
        </p:nvSpPr>
        <p:spPr>
          <a:xfrm>
            <a:off x="2857500" y="342900"/>
            <a:ext cx="8851900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dirty="0"/>
          </a:p>
          <a:p>
            <a:pPr algn="ctr"/>
            <a:r>
              <a:rPr lang="es-CL" sz="3200" dirty="0"/>
              <a:t>Sensación ciudadana: Malestar frente a la politica</a:t>
            </a:r>
          </a:p>
          <a:p>
            <a:endParaRPr lang="es-CL" sz="3200" dirty="0"/>
          </a:p>
          <a:p>
            <a:pPr marL="285750" indent="-285750">
              <a:buFontTx/>
              <a:buChar char="-"/>
            </a:pPr>
            <a:r>
              <a:rPr lang="es-CL" dirty="0"/>
              <a:t>No funcionan las instituciones</a:t>
            </a:r>
          </a:p>
          <a:p>
            <a:pPr marL="285750" indent="-285750">
              <a:buFontTx/>
              <a:buChar char="-"/>
            </a:pPr>
            <a:r>
              <a:rPr lang="es-CL" dirty="0"/>
              <a:t>Los politicos son todos corruptos</a:t>
            </a:r>
          </a:p>
          <a:p>
            <a:pPr marL="285750" indent="-285750">
              <a:buFontTx/>
              <a:buChar char="-"/>
            </a:pPr>
            <a:r>
              <a:rPr lang="es-CL" dirty="0"/>
              <a:t>No hay soluciones a los problemas</a:t>
            </a:r>
          </a:p>
          <a:p>
            <a:pPr marL="285750" indent="-285750">
              <a:buFontTx/>
              <a:buChar char="-"/>
            </a:pPr>
            <a:endParaRPr lang="es-CL" dirty="0"/>
          </a:p>
          <a:p>
            <a:endParaRPr lang="es-CL" sz="2800" b="1" dirty="0"/>
          </a:p>
          <a:p>
            <a:pPr algn="ctr"/>
            <a:r>
              <a:rPr lang="es-CL" sz="2800" b="1" dirty="0" smtClean="0"/>
              <a:t>-Estudios </a:t>
            </a:r>
            <a:r>
              <a:rPr lang="es-CL" sz="2800" b="1" dirty="0"/>
              <a:t>de percepción politica (mala evaluación)  vs. Bajo nivel de participación ciudadana en politica</a:t>
            </a:r>
          </a:p>
          <a:p>
            <a:endParaRPr lang="es-CL" dirty="0" smtClean="0"/>
          </a:p>
          <a:p>
            <a:endParaRPr lang="es-CL" dirty="0"/>
          </a:p>
          <a:p>
            <a:pPr marL="285750" indent="-285750">
              <a:buFontTx/>
              <a:buChar char="-"/>
            </a:pPr>
            <a:r>
              <a:rPr lang="es-CL" dirty="0" smtClean="0"/>
              <a:t>Juntas </a:t>
            </a:r>
            <a:r>
              <a:rPr lang="es-CL" dirty="0"/>
              <a:t>de Vecinos con dirigentes mayores, no hay </a:t>
            </a:r>
            <a:r>
              <a:rPr lang="es-CL" dirty="0" smtClean="0"/>
              <a:t>renovación.</a:t>
            </a:r>
          </a:p>
          <a:p>
            <a:pPr marL="285750" indent="-285750">
              <a:buFontTx/>
              <a:buChar char="-"/>
            </a:pPr>
            <a:r>
              <a:rPr lang="es-CL" dirty="0" smtClean="0"/>
              <a:t>Poca </a:t>
            </a:r>
            <a:r>
              <a:rPr lang="es-CL" dirty="0"/>
              <a:t>participación ciudadana en elecciones de autoridades.</a:t>
            </a:r>
          </a:p>
          <a:p>
            <a:pPr marL="285750" indent="-285750">
              <a:buFontTx/>
              <a:buChar char="-"/>
            </a:pPr>
            <a:endParaRPr lang="es-CL" dirty="0"/>
          </a:p>
          <a:p>
            <a:endParaRPr lang="es-CL" dirty="0"/>
          </a:p>
          <a:p>
            <a:pPr algn="ctr"/>
            <a:r>
              <a:rPr lang="es-CL" b="1" dirty="0"/>
              <a:t>CONCLUSION: NO HAY INCIDENCIA POLITICA DE LA CIUDADANIA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3635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malestar chil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954" y="498847"/>
            <a:ext cx="9085496" cy="600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25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56301-F6A4-423D-B09E-960BF9B76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s-CL" sz="2400" dirty="0"/>
              <a:t>DESARROLLO </a:t>
            </a:r>
            <a:r>
              <a:rPr lang="es-CL" sz="2400" dirty="0" smtClean="0"/>
              <a:t>HISTORICO</a:t>
            </a:r>
            <a:endParaRPr lang="es-CL" sz="24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E31FA35-FFCD-7147-81A0-B8D888996141}"/>
              </a:ext>
            </a:extLst>
          </p:cNvPr>
          <p:cNvSpPr txBox="1"/>
          <p:nvPr/>
        </p:nvSpPr>
        <p:spPr>
          <a:xfrm>
            <a:off x="3446585" y="267890"/>
            <a:ext cx="75086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COMO SE DESARROLLAN ESTOS TRES CONCEPTOS EN LOS ULTIMOS 100 </a:t>
            </a:r>
            <a:r>
              <a:rPr lang="es-CL" b="1" dirty="0" smtClean="0"/>
              <a:t>AÑOS: </a:t>
            </a:r>
            <a:r>
              <a:rPr lang="es-CL" dirty="0" smtClean="0"/>
              <a:t>CONTEXTO MUNDIAL Y EN CHILE.</a:t>
            </a:r>
          </a:p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 smtClean="0"/>
              <a:t>Crisis de </a:t>
            </a:r>
            <a:r>
              <a:rPr lang="es-CL" dirty="0" smtClean="0"/>
              <a:t>Representatividad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CL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 smtClean="0"/>
              <a:t>Aceleración del </a:t>
            </a:r>
            <a:r>
              <a:rPr lang="es-CL" dirty="0" smtClean="0"/>
              <a:t>tiempo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CL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 smtClean="0"/>
              <a:t>Sobrecarga </a:t>
            </a:r>
            <a:r>
              <a:rPr lang="es-CL" dirty="0" smtClean="0"/>
              <a:t>informativa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CL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CL" dirty="0" smtClean="0"/>
              <a:t>Polarización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363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2674938" y="111319"/>
          <a:ext cx="9517062" cy="6651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40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656438" y="720804"/>
            <a:ext cx="7407215" cy="6034988"/>
          </a:xfrm>
        </p:spPr>
        <p:txBody>
          <a:bodyPr rtlCol="0">
            <a:normAutofit/>
          </a:bodyPr>
          <a:lstStyle/>
          <a:p>
            <a:pPr marL="0" indent="0" algn="ctr">
              <a:buNone/>
              <a:defRPr/>
            </a:pPr>
            <a:r>
              <a:rPr lang="es-ES" b="1" i="1" dirty="0" smtClean="0"/>
              <a:t>“como un lugar de </a:t>
            </a:r>
            <a:r>
              <a:rPr lang="es-ES" b="1" i="1" u="sng" dirty="0" smtClean="0"/>
              <a:t>luchas</a:t>
            </a:r>
            <a:r>
              <a:rPr lang="es-ES" b="1" i="1" dirty="0" smtClean="0"/>
              <a:t> sobre la </a:t>
            </a:r>
            <a:r>
              <a:rPr lang="es-ES" b="1" i="1" u="sng" dirty="0" smtClean="0"/>
              <a:t>configuración y constitución de órdenes sociales</a:t>
            </a:r>
            <a:r>
              <a:rPr lang="es-ES" b="1" i="1" dirty="0" smtClean="0"/>
              <a:t> y sobre los </a:t>
            </a:r>
            <a:r>
              <a:rPr lang="es-ES" b="1" i="1" u="sng" dirty="0" smtClean="0"/>
              <a:t>usos del poder</a:t>
            </a:r>
            <a:r>
              <a:rPr lang="es-ES" b="1" i="1" dirty="0" smtClean="0"/>
              <a:t>” En ese sentido, la política representa el ámbito de las subjetividades en donde los hombres articulan discursos y materializan acciones concernientes a la construcción de un determinado orden político. En donde “</a:t>
            </a:r>
            <a:r>
              <a:rPr lang="es-ES" b="1" i="1" u="sng" dirty="0" smtClean="0"/>
              <a:t>elaboran</a:t>
            </a:r>
            <a:r>
              <a:rPr lang="es-ES" b="1" i="1" dirty="0" smtClean="0"/>
              <a:t> una definición de la realidad social para </a:t>
            </a:r>
            <a:r>
              <a:rPr lang="es-ES" b="1" i="1" u="sng" dirty="0" smtClean="0"/>
              <a:t>actuar</a:t>
            </a:r>
            <a:r>
              <a:rPr lang="es-ES" b="1" i="1" dirty="0" smtClean="0"/>
              <a:t> sobre ella a través de un programa”, programa que cumple una doble finalidad, “la de </a:t>
            </a:r>
            <a:r>
              <a:rPr lang="es-ES" b="1" i="1" u="sng" dirty="0" smtClean="0"/>
              <a:t>diagnosticar el presente</a:t>
            </a:r>
            <a:r>
              <a:rPr lang="es-ES" b="1" i="1" dirty="0" smtClean="0"/>
              <a:t>, y generar una </a:t>
            </a:r>
            <a:r>
              <a:rPr lang="es-ES" b="1" i="1" u="sng" dirty="0" smtClean="0"/>
              <a:t>promesa de futuro</a:t>
            </a:r>
            <a:r>
              <a:rPr lang="es-ES" b="1" i="1" dirty="0" smtClean="0"/>
              <a:t>”</a:t>
            </a:r>
          </a:p>
          <a:p>
            <a:pPr algn="ctr">
              <a:buNone/>
              <a:defRPr/>
            </a:pPr>
            <a:r>
              <a:rPr lang="es-ES" i="1" dirty="0" smtClean="0"/>
              <a:t>						Tomás </a:t>
            </a:r>
            <a:r>
              <a:rPr lang="es-ES" i="1" dirty="0" err="1" smtClean="0"/>
              <a:t>Moulian</a:t>
            </a:r>
            <a:endParaRPr lang="es-ES" i="1" dirty="0" smtClean="0"/>
          </a:p>
          <a:p>
            <a:pPr>
              <a:buNone/>
              <a:defRPr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46787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AMA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552</Words>
  <Application>Microsoft Office PowerPoint</Application>
  <PresentationFormat>Panorámica</PresentationFormat>
  <Paragraphs>139</Paragraphs>
  <Slides>12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TEMA AMA 1</vt:lpstr>
      <vt:lpstr>Diseño personalizado</vt:lpstr>
      <vt:lpstr>CIUDADANIA DEMOCRACIA Y POLITICA</vt:lpstr>
      <vt:lpstr>DOCENTES</vt:lpstr>
      <vt:lpstr>DEFINICION CONCEPTUAL</vt:lpstr>
      <vt:lpstr>CONTEXTO </vt:lpstr>
      <vt:lpstr>CONTEXTO </vt:lpstr>
      <vt:lpstr>Presentación de PowerPoint</vt:lpstr>
      <vt:lpstr>DESARROLLO HISTORICO</vt:lpstr>
      <vt:lpstr>Presentación de PowerPoint</vt:lpstr>
      <vt:lpstr>Presentación de PowerPoint</vt:lpstr>
      <vt:lpstr>DESAFIOS EN LA ACTUALIDAD</vt:lpstr>
      <vt:lpstr>Presentación de PowerPoint</vt:lpstr>
      <vt:lpstr>EJEMPLOS VALORABLES DE SU DESARROLLO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PRESENTACIÓNPARA AMA</dc:title>
  <dc:creator>Edizone</dc:creator>
  <cp:lastModifiedBy>47593</cp:lastModifiedBy>
  <cp:revision>21</cp:revision>
  <dcterms:created xsi:type="dcterms:W3CDTF">2019-09-23T18:49:57Z</dcterms:created>
  <dcterms:modified xsi:type="dcterms:W3CDTF">2019-10-09T21:45:15Z</dcterms:modified>
</cp:coreProperties>
</file>