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5" r:id="rId4"/>
    <p:sldId id="294" r:id="rId5"/>
    <p:sldId id="295" r:id="rId6"/>
    <p:sldId id="296" r:id="rId7"/>
    <p:sldId id="297" r:id="rId8"/>
    <p:sldId id="301" r:id="rId9"/>
    <p:sldId id="302" r:id="rId10"/>
    <p:sldId id="307" r:id="rId11"/>
    <p:sldId id="293" r:id="rId12"/>
    <p:sldId id="299" r:id="rId13"/>
    <p:sldId id="265" r:id="rId14"/>
    <p:sldId id="286" r:id="rId15"/>
    <p:sldId id="304" r:id="rId16"/>
    <p:sldId id="288" r:id="rId17"/>
    <p:sldId id="305" r:id="rId18"/>
    <p:sldId id="308" r:id="rId19"/>
    <p:sldId id="309" r:id="rId20"/>
    <p:sldId id="303" r:id="rId21"/>
    <p:sldId id="310" r:id="rId22"/>
    <p:sldId id="266" r:id="rId23"/>
    <p:sldId id="267" r:id="rId24"/>
    <p:sldId id="269" r:id="rId25"/>
    <p:sldId id="311" r:id="rId26"/>
    <p:sldId id="313" r:id="rId27"/>
    <p:sldId id="312" r:id="rId28"/>
    <p:sldId id="292" r:id="rId29"/>
    <p:sldId id="291" r:id="rId30"/>
    <p:sldId id="257" r:id="rId31"/>
    <p:sldId id="277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7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D6942-13AE-45AC-A33C-17670243DF6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08D9F64-7FBF-4C3E-9FC5-6C77581B0C74}">
      <dgm:prSet phldrT="[Texto]" custT="1"/>
      <dgm:spPr/>
      <dgm:t>
        <a:bodyPr/>
        <a:lstStyle/>
        <a:p>
          <a:r>
            <a:rPr lang="es-CL" sz="5400" b="1" dirty="0"/>
            <a:t>Expresión de género</a:t>
          </a:r>
          <a:endParaRPr lang="es-CL" sz="5400" dirty="0"/>
        </a:p>
      </dgm:t>
    </dgm:pt>
    <dgm:pt modelId="{08A303A1-8738-4304-8333-6216F99FCA17}" type="parTrans" cxnId="{E22B43AF-D70E-47AE-85B5-E3AF564E683C}">
      <dgm:prSet/>
      <dgm:spPr/>
      <dgm:t>
        <a:bodyPr/>
        <a:lstStyle/>
        <a:p>
          <a:endParaRPr lang="es-ES"/>
        </a:p>
      </dgm:t>
    </dgm:pt>
    <dgm:pt modelId="{AE7EC5B3-5E1C-480F-ACC7-0C6F76191D4C}" type="sibTrans" cxnId="{E22B43AF-D70E-47AE-85B5-E3AF564E683C}">
      <dgm:prSet/>
      <dgm:spPr/>
      <dgm:t>
        <a:bodyPr/>
        <a:lstStyle/>
        <a:p>
          <a:endParaRPr lang="es-ES"/>
        </a:p>
      </dgm:t>
    </dgm:pt>
    <dgm:pt modelId="{951263A4-A40F-4E36-8AA5-5DEBFE941B6F}">
      <dgm:prSet phldrT="[Texto]" custT="1"/>
      <dgm:spPr/>
      <dgm:t>
        <a:bodyPr/>
        <a:lstStyle/>
        <a:p>
          <a:r>
            <a:rPr lang="es-CL" sz="5400" b="1" dirty="0"/>
            <a:t>Sexo biológico</a:t>
          </a:r>
          <a:endParaRPr lang="es-ES" sz="5400" dirty="0"/>
        </a:p>
      </dgm:t>
    </dgm:pt>
    <dgm:pt modelId="{42E5EFAE-DCF5-4D60-936F-3ECB792A354E}" type="parTrans" cxnId="{75D32D2B-FDBA-41FE-9784-829D7DFDF9D2}">
      <dgm:prSet/>
      <dgm:spPr/>
      <dgm:t>
        <a:bodyPr/>
        <a:lstStyle/>
        <a:p>
          <a:endParaRPr lang="es-ES"/>
        </a:p>
      </dgm:t>
    </dgm:pt>
    <dgm:pt modelId="{4020389C-7F77-487A-A782-CA352409D479}" type="sibTrans" cxnId="{75D32D2B-FDBA-41FE-9784-829D7DFDF9D2}">
      <dgm:prSet/>
      <dgm:spPr/>
      <dgm:t>
        <a:bodyPr/>
        <a:lstStyle/>
        <a:p>
          <a:endParaRPr lang="es-ES"/>
        </a:p>
      </dgm:t>
    </dgm:pt>
    <dgm:pt modelId="{50CBADED-289A-46F6-B31A-1C502F41C14F}">
      <dgm:prSet phldrT="[Texto]" custT="1"/>
      <dgm:spPr/>
      <dgm:t>
        <a:bodyPr/>
        <a:lstStyle/>
        <a:p>
          <a:r>
            <a:rPr lang="es-CL" sz="5400" b="1" dirty="0"/>
            <a:t>Orientación sexual</a:t>
          </a:r>
          <a:endParaRPr lang="es-ES" sz="5400" dirty="0"/>
        </a:p>
      </dgm:t>
    </dgm:pt>
    <dgm:pt modelId="{A802E164-69D1-43F7-8FC1-3E199EE0DA28}" type="parTrans" cxnId="{A6687118-DE8E-4AAC-8A7F-B9E03FEC2D02}">
      <dgm:prSet/>
      <dgm:spPr/>
      <dgm:t>
        <a:bodyPr/>
        <a:lstStyle/>
        <a:p>
          <a:endParaRPr lang="es-ES"/>
        </a:p>
      </dgm:t>
    </dgm:pt>
    <dgm:pt modelId="{30242F16-F673-43BB-971C-C1D8B6EBDFD7}" type="sibTrans" cxnId="{A6687118-DE8E-4AAC-8A7F-B9E03FEC2D02}">
      <dgm:prSet/>
      <dgm:spPr/>
      <dgm:t>
        <a:bodyPr/>
        <a:lstStyle/>
        <a:p>
          <a:endParaRPr lang="es-ES"/>
        </a:p>
      </dgm:t>
    </dgm:pt>
    <dgm:pt modelId="{AF42ED95-AC10-4BAA-82AF-1C4BFC9A9D02}">
      <dgm:prSet phldrT="[Texto]" custT="1"/>
      <dgm:spPr/>
      <dgm:t>
        <a:bodyPr/>
        <a:lstStyle/>
        <a:p>
          <a:r>
            <a:rPr lang="es-CL" sz="5400" b="1" dirty="0"/>
            <a:t>Identidad de genero</a:t>
          </a:r>
          <a:endParaRPr lang="es-ES" sz="5400" dirty="0"/>
        </a:p>
      </dgm:t>
    </dgm:pt>
    <dgm:pt modelId="{32A35332-D8D3-4FCF-A30C-9FB791C45AEF}" type="parTrans" cxnId="{FAA52D9C-503F-441E-B969-44431B46113B}">
      <dgm:prSet/>
      <dgm:spPr/>
      <dgm:t>
        <a:bodyPr/>
        <a:lstStyle/>
        <a:p>
          <a:endParaRPr lang="es-ES"/>
        </a:p>
      </dgm:t>
    </dgm:pt>
    <dgm:pt modelId="{978758C8-B3B6-487F-8E56-2901849165E0}" type="sibTrans" cxnId="{FAA52D9C-503F-441E-B969-44431B46113B}">
      <dgm:prSet/>
      <dgm:spPr/>
      <dgm:t>
        <a:bodyPr/>
        <a:lstStyle/>
        <a:p>
          <a:endParaRPr lang="es-ES"/>
        </a:p>
      </dgm:t>
    </dgm:pt>
    <dgm:pt modelId="{8E795BDF-E277-44A6-854E-08E89DCF4030}" type="pres">
      <dgm:prSet presAssocID="{C42D6942-13AE-45AC-A33C-17670243DF60}" presName="diagram" presStyleCnt="0">
        <dgm:presLayoutVars>
          <dgm:dir/>
          <dgm:resizeHandles val="exact"/>
        </dgm:presLayoutVars>
      </dgm:prSet>
      <dgm:spPr/>
    </dgm:pt>
    <dgm:pt modelId="{4480BFC4-B79B-420F-9D14-728D6707128F}" type="pres">
      <dgm:prSet presAssocID="{C08D9F64-7FBF-4C3E-9FC5-6C77581B0C74}" presName="node" presStyleLbl="node1" presStyleIdx="0" presStyleCnt="4" custScaleX="113280">
        <dgm:presLayoutVars>
          <dgm:bulletEnabled val="1"/>
        </dgm:presLayoutVars>
      </dgm:prSet>
      <dgm:spPr/>
    </dgm:pt>
    <dgm:pt modelId="{AE113A03-E6C6-4779-AF49-281EA4318AE7}" type="pres">
      <dgm:prSet presAssocID="{AE7EC5B3-5E1C-480F-ACC7-0C6F76191D4C}" presName="sibTrans" presStyleCnt="0"/>
      <dgm:spPr/>
    </dgm:pt>
    <dgm:pt modelId="{1174730B-0695-42E6-9066-4AD91BFF7E6C}" type="pres">
      <dgm:prSet presAssocID="{951263A4-A40F-4E36-8AA5-5DEBFE941B6F}" presName="node" presStyleLbl="node1" presStyleIdx="1" presStyleCnt="4" custScaleX="104802">
        <dgm:presLayoutVars>
          <dgm:bulletEnabled val="1"/>
        </dgm:presLayoutVars>
      </dgm:prSet>
      <dgm:spPr/>
    </dgm:pt>
    <dgm:pt modelId="{A0E1F6D4-C313-441C-844B-FE6CD8102CDE}" type="pres">
      <dgm:prSet presAssocID="{4020389C-7F77-487A-A782-CA352409D479}" presName="sibTrans" presStyleCnt="0"/>
      <dgm:spPr/>
    </dgm:pt>
    <dgm:pt modelId="{00FEB881-C62E-452A-B268-6AF32B29381E}" type="pres">
      <dgm:prSet presAssocID="{50CBADED-289A-46F6-B31A-1C502F41C14F}" presName="node" presStyleLbl="node1" presStyleIdx="2" presStyleCnt="4" custScaleX="109078">
        <dgm:presLayoutVars>
          <dgm:bulletEnabled val="1"/>
        </dgm:presLayoutVars>
      </dgm:prSet>
      <dgm:spPr/>
    </dgm:pt>
    <dgm:pt modelId="{12A2096E-03AA-436B-A60C-60989E0C0237}" type="pres">
      <dgm:prSet presAssocID="{30242F16-F673-43BB-971C-C1D8B6EBDFD7}" presName="sibTrans" presStyleCnt="0"/>
      <dgm:spPr/>
    </dgm:pt>
    <dgm:pt modelId="{9D10D78C-111E-46BB-8B42-63EBB945CD86}" type="pres">
      <dgm:prSet presAssocID="{AF42ED95-AC10-4BAA-82AF-1C4BFC9A9D02}" presName="node" presStyleLbl="node1" presStyleIdx="3" presStyleCnt="4" custScaleX="107803">
        <dgm:presLayoutVars>
          <dgm:bulletEnabled val="1"/>
        </dgm:presLayoutVars>
      </dgm:prSet>
      <dgm:spPr/>
    </dgm:pt>
  </dgm:ptLst>
  <dgm:cxnLst>
    <dgm:cxn modelId="{A6687118-DE8E-4AAC-8A7F-B9E03FEC2D02}" srcId="{C42D6942-13AE-45AC-A33C-17670243DF60}" destId="{50CBADED-289A-46F6-B31A-1C502F41C14F}" srcOrd="2" destOrd="0" parTransId="{A802E164-69D1-43F7-8FC1-3E199EE0DA28}" sibTransId="{30242F16-F673-43BB-971C-C1D8B6EBDFD7}"/>
    <dgm:cxn modelId="{75D32D2B-FDBA-41FE-9784-829D7DFDF9D2}" srcId="{C42D6942-13AE-45AC-A33C-17670243DF60}" destId="{951263A4-A40F-4E36-8AA5-5DEBFE941B6F}" srcOrd="1" destOrd="0" parTransId="{42E5EFAE-DCF5-4D60-936F-3ECB792A354E}" sibTransId="{4020389C-7F77-487A-A782-CA352409D479}"/>
    <dgm:cxn modelId="{C1051134-40B5-40D2-81A7-617737DAE7AE}" type="presOf" srcId="{50CBADED-289A-46F6-B31A-1C502F41C14F}" destId="{00FEB881-C62E-452A-B268-6AF32B29381E}" srcOrd="0" destOrd="0" presId="urn:microsoft.com/office/officeart/2005/8/layout/default"/>
    <dgm:cxn modelId="{89BF9A7B-C53C-4C7A-B091-DBF936A0772C}" type="presOf" srcId="{C42D6942-13AE-45AC-A33C-17670243DF60}" destId="{8E795BDF-E277-44A6-854E-08E89DCF4030}" srcOrd="0" destOrd="0" presId="urn:microsoft.com/office/officeart/2005/8/layout/default"/>
    <dgm:cxn modelId="{3520C386-6B0D-4B06-88BD-680959006869}" type="presOf" srcId="{AF42ED95-AC10-4BAA-82AF-1C4BFC9A9D02}" destId="{9D10D78C-111E-46BB-8B42-63EBB945CD86}" srcOrd="0" destOrd="0" presId="urn:microsoft.com/office/officeart/2005/8/layout/default"/>
    <dgm:cxn modelId="{FAA52D9C-503F-441E-B969-44431B46113B}" srcId="{C42D6942-13AE-45AC-A33C-17670243DF60}" destId="{AF42ED95-AC10-4BAA-82AF-1C4BFC9A9D02}" srcOrd="3" destOrd="0" parTransId="{32A35332-D8D3-4FCF-A30C-9FB791C45AEF}" sibTransId="{978758C8-B3B6-487F-8E56-2901849165E0}"/>
    <dgm:cxn modelId="{E22B43AF-D70E-47AE-85B5-E3AF564E683C}" srcId="{C42D6942-13AE-45AC-A33C-17670243DF60}" destId="{C08D9F64-7FBF-4C3E-9FC5-6C77581B0C74}" srcOrd="0" destOrd="0" parTransId="{08A303A1-8738-4304-8333-6216F99FCA17}" sibTransId="{AE7EC5B3-5E1C-480F-ACC7-0C6F76191D4C}"/>
    <dgm:cxn modelId="{97A643D8-E50D-4506-85FF-F625A9071A05}" type="presOf" srcId="{951263A4-A40F-4E36-8AA5-5DEBFE941B6F}" destId="{1174730B-0695-42E6-9066-4AD91BFF7E6C}" srcOrd="0" destOrd="0" presId="urn:microsoft.com/office/officeart/2005/8/layout/default"/>
    <dgm:cxn modelId="{AE65A5E4-40A4-44FC-AA02-EC17053F4763}" type="presOf" srcId="{C08D9F64-7FBF-4C3E-9FC5-6C77581B0C74}" destId="{4480BFC4-B79B-420F-9D14-728D6707128F}" srcOrd="0" destOrd="0" presId="urn:microsoft.com/office/officeart/2005/8/layout/default"/>
    <dgm:cxn modelId="{15F73824-4739-4F98-AEBB-4894F646EC95}" type="presParOf" srcId="{8E795BDF-E277-44A6-854E-08E89DCF4030}" destId="{4480BFC4-B79B-420F-9D14-728D6707128F}" srcOrd="0" destOrd="0" presId="urn:microsoft.com/office/officeart/2005/8/layout/default"/>
    <dgm:cxn modelId="{EE497ACC-165E-4D8F-923F-0C7310B01115}" type="presParOf" srcId="{8E795BDF-E277-44A6-854E-08E89DCF4030}" destId="{AE113A03-E6C6-4779-AF49-281EA4318AE7}" srcOrd="1" destOrd="0" presId="urn:microsoft.com/office/officeart/2005/8/layout/default"/>
    <dgm:cxn modelId="{95565A03-FAFE-4589-AA45-4565DCBEFC77}" type="presParOf" srcId="{8E795BDF-E277-44A6-854E-08E89DCF4030}" destId="{1174730B-0695-42E6-9066-4AD91BFF7E6C}" srcOrd="2" destOrd="0" presId="urn:microsoft.com/office/officeart/2005/8/layout/default"/>
    <dgm:cxn modelId="{3AC168EA-804D-458C-9DE0-893C179B071B}" type="presParOf" srcId="{8E795BDF-E277-44A6-854E-08E89DCF4030}" destId="{A0E1F6D4-C313-441C-844B-FE6CD8102CDE}" srcOrd="3" destOrd="0" presId="urn:microsoft.com/office/officeart/2005/8/layout/default"/>
    <dgm:cxn modelId="{48904370-1B62-452F-A06E-C3E762586335}" type="presParOf" srcId="{8E795BDF-E277-44A6-854E-08E89DCF4030}" destId="{00FEB881-C62E-452A-B268-6AF32B29381E}" srcOrd="4" destOrd="0" presId="urn:microsoft.com/office/officeart/2005/8/layout/default"/>
    <dgm:cxn modelId="{EEDB3E2D-461D-43D6-B6B4-14F97B983DB2}" type="presParOf" srcId="{8E795BDF-E277-44A6-854E-08E89DCF4030}" destId="{12A2096E-03AA-436B-A60C-60989E0C0237}" srcOrd="5" destOrd="0" presId="urn:microsoft.com/office/officeart/2005/8/layout/default"/>
    <dgm:cxn modelId="{5982DF36-255D-4B84-AE8F-2FF6182BB75F}" type="presParOf" srcId="{8E795BDF-E277-44A6-854E-08E89DCF4030}" destId="{9D10D78C-111E-46BB-8B42-63EBB945CD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0BFC4-B79B-420F-9D14-728D6707128F}">
      <dsp:nvSpPr>
        <dsp:cNvPr id="0" name=""/>
        <dsp:cNvSpPr/>
      </dsp:nvSpPr>
      <dsp:spPr>
        <a:xfrm>
          <a:off x="1416200" y="2840"/>
          <a:ext cx="4209191" cy="22294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b="1" kern="1200" dirty="0"/>
            <a:t>Expresión de género</a:t>
          </a:r>
          <a:endParaRPr lang="es-CL" sz="5400" kern="1200" dirty="0"/>
        </a:p>
      </dsp:txBody>
      <dsp:txXfrm>
        <a:off x="1416200" y="2840"/>
        <a:ext cx="4209191" cy="2229444"/>
      </dsp:txXfrm>
    </dsp:sp>
    <dsp:sp modelId="{1174730B-0695-42E6-9066-4AD91BFF7E6C}">
      <dsp:nvSpPr>
        <dsp:cNvPr id="0" name=""/>
        <dsp:cNvSpPr/>
      </dsp:nvSpPr>
      <dsp:spPr>
        <a:xfrm>
          <a:off x="5996965" y="2840"/>
          <a:ext cx="3894171" cy="2229444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b="1" kern="1200" dirty="0"/>
            <a:t>Sexo biológico</a:t>
          </a:r>
          <a:endParaRPr lang="es-ES" sz="5400" kern="1200" dirty="0"/>
        </a:p>
      </dsp:txBody>
      <dsp:txXfrm>
        <a:off x="5996965" y="2840"/>
        <a:ext cx="3894171" cy="2229444"/>
      </dsp:txXfrm>
    </dsp:sp>
    <dsp:sp modelId="{00FEB881-C62E-452A-B268-6AF32B29381E}">
      <dsp:nvSpPr>
        <dsp:cNvPr id="0" name=""/>
        <dsp:cNvSpPr/>
      </dsp:nvSpPr>
      <dsp:spPr>
        <a:xfrm>
          <a:off x="1438513" y="2603859"/>
          <a:ext cx="4053056" cy="2229444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b="1" kern="1200" dirty="0"/>
            <a:t>Orientación sexual</a:t>
          </a:r>
          <a:endParaRPr lang="es-ES" sz="5400" kern="1200" dirty="0"/>
        </a:p>
      </dsp:txBody>
      <dsp:txXfrm>
        <a:off x="1438513" y="2603859"/>
        <a:ext cx="4053056" cy="2229444"/>
      </dsp:txXfrm>
    </dsp:sp>
    <dsp:sp modelId="{9D10D78C-111E-46BB-8B42-63EBB945CD86}">
      <dsp:nvSpPr>
        <dsp:cNvPr id="0" name=""/>
        <dsp:cNvSpPr/>
      </dsp:nvSpPr>
      <dsp:spPr>
        <a:xfrm>
          <a:off x="5863143" y="2603859"/>
          <a:ext cx="4005680" cy="2229444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400" b="1" kern="1200" dirty="0"/>
            <a:t>Identidad de genero</a:t>
          </a:r>
          <a:endParaRPr lang="es-ES" sz="5400" kern="1200" dirty="0"/>
        </a:p>
      </dsp:txBody>
      <dsp:txXfrm>
        <a:off x="5863143" y="2603859"/>
        <a:ext cx="4005680" cy="222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B50B32D-6C55-4297-9014-2902A1BE3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5F9433-FAB1-4EA6-AAEA-7E0558D909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050E6-CB63-427F-9CCD-799F9AA10463}" type="datetimeFigureOut">
              <a:rPr lang="es-CL" smtClean="0"/>
              <a:t>11-10-2019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40FAFF-89D6-4DE1-8B10-A720248448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D83BC0-56F8-49F9-834F-359A396246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5418-60C5-40C4-B988-4A1A639607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260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4E84-6B9D-45EF-A777-D438235EBA2D}" type="datetimeFigureOut">
              <a:rPr lang="es-CL" smtClean="0"/>
              <a:t>11-10-2019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2A33-E486-407F-ADAD-3FD5161AB1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407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70F94-080B-4BD0-82F7-62A0B4923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19D816-3BB2-442C-994D-A1F3260F5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46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448D2-6957-4A67-8451-3D3A94CE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549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46CF-83FF-42EE-B605-D492FA46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176" y="2099143"/>
            <a:ext cx="5173648" cy="3052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EBE0D30-357C-446A-B201-170CD2D58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0"/>
            <a:ext cx="12249519" cy="69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35AC3D37-AB57-4C24-A467-393CDF43C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135255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3AED02-9579-4D38-BE1B-284EC576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38" y="299264"/>
            <a:ext cx="6194066" cy="75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01BA0C-8C72-43FD-99F0-B51042B5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011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a.leon@muniarica.c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5CCF2-2165-4523-A01B-169DF110B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302" y="2505114"/>
            <a:ext cx="9144000" cy="2387600"/>
          </a:xfrm>
        </p:spPr>
        <p:txBody>
          <a:bodyPr anchor="t">
            <a:normAutofit/>
          </a:bodyPr>
          <a:lstStyle/>
          <a:p>
            <a:r>
              <a:rPr lang="es-CL" dirty="0"/>
              <a:t>Derechos Sexuales y Reproductivos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5AF77-0983-408B-97E2-D3A6E05B2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790" y="4772916"/>
            <a:ext cx="9144000" cy="1655762"/>
          </a:xfrm>
        </p:spPr>
        <p:txBody>
          <a:bodyPr/>
          <a:lstStyle/>
          <a:p>
            <a:r>
              <a:rPr lang="es-CL" sz="2000" b="1" i="1" dirty="0">
                <a:solidFill>
                  <a:schemeClr val="accent2"/>
                </a:solidFill>
              </a:rPr>
              <a:t> Hablemos de sexualidad y afectividad, </a:t>
            </a:r>
          </a:p>
          <a:p>
            <a:r>
              <a:rPr lang="es-CL" sz="2000" b="1" i="1" dirty="0">
                <a:solidFill>
                  <a:schemeClr val="accent2"/>
                </a:solidFill>
              </a:rPr>
              <a:t>Hablemos de diversidades</a:t>
            </a:r>
          </a:p>
        </p:txBody>
      </p:sp>
    </p:spTree>
    <p:extLst>
      <p:ext uri="{BB962C8B-B14F-4D97-AF65-F5344CB8AC3E}">
        <p14:creationId xmlns:p14="http://schemas.microsoft.com/office/powerpoint/2010/main" val="348788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Escuchamos a hablar de estos temas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55838"/>
              </p:ext>
            </p:extLst>
          </p:nvPr>
        </p:nvGraphicFramePr>
        <p:xfrm>
          <a:off x="624468" y="1929161"/>
          <a:ext cx="10259121" cy="39475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8595">
                  <a:extLst>
                    <a:ext uri="{9D8B030D-6E8A-4147-A177-3AD203B41FA5}">
                      <a16:colId xmlns:a16="http://schemas.microsoft.com/office/drawing/2014/main" val="138046368"/>
                    </a:ext>
                  </a:extLst>
                </a:gridCol>
                <a:gridCol w="2690357">
                  <a:extLst>
                    <a:ext uri="{9D8B030D-6E8A-4147-A177-3AD203B41FA5}">
                      <a16:colId xmlns:a16="http://schemas.microsoft.com/office/drawing/2014/main" val="3293746431"/>
                    </a:ext>
                  </a:extLst>
                </a:gridCol>
                <a:gridCol w="2517263">
                  <a:extLst>
                    <a:ext uri="{9D8B030D-6E8A-4147-A177-3AD203B41FA5}">
                      <a16:colId xmlns:a16="http://schemas.microsoft.com/office/drawing/2014/main" val="2220144395"/>
                    </a:ext>
                  </a:extLst>
                </a:gridCol>
                <a:gridCol w="2352906">
                  <a:extLst>
                    <a:ext uri="{9D8B030D-6E8A-4147-A177-3AD203B41FA5}">
                      <a16:colId xmlns:a16="http://schemas.microsoft.com/office/drawing/2014/main" val="2250482762"/>
                    </a:ext>
                  </a:extLst>
                </a:gridCol>
              </a:tblGrid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Homosexual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Transgénero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Travesti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Hombre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054409"/>
                  </a:ext>
                </a:extLst>
              </a:tr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Mujer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Orientación sexual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Lesbiana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 err="1">
                          <a:solidFill>
                            <a:srgbClr val="7030A0"/>
                          </a:solidFill>
                          <a:effectLst/>
                        </a:rPr>
                        <a:t>Cis</a:t>
                      </a: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-género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642938"/>
                  </a:ext>
                </a:extLst>
              </a:tr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>
                          <a:solidFill>
                            <a:srgbClr val="7030A0"/>
                          </a:solidFill>
                          <a:effectLst/>
                        </a:rPr>
                        <a:t>Intersexualidad</a:t>
                      </a:r>
                      <a:endParaRPr lang="es-CL" sz="3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>
                          <a:solidFill>
                            <a:srgbClr val="7030A0"/>
                          </a:solidFill>
                          <a:effectLst/>
                        </a:rPr>
                        <a:t>Heterosexual</a:t>
                      </a:r>
                      <a:endParaRPr lang="es-CL" sz="3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Transformista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Bisexualidad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48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799" y="2629869"/>
            <a:ext cx="8776009" cy="1819468"/>
          </a:xfrm>
        </p:spPr>
        <p:txBody>
          <a:bodyPr/>
          <a:lstStyle/>
          <a:p>
            <a:pPr algn="ctr"/>
            <a:r>
              <a:rPr lang="es-CL" sz="6000" dirty="0"/>
              <a:t>Hablemos de Sexualidad y Afectividad</a:t>
            </a:r>
          </a:p>
        </p:txBody>
      </p:sp>
    </p:spTree>
    <p:extLst>
      <p:ext uri="{BB962C8B-B14F-4D97-AF65-F5344CB8AC3E}">
        <p14:creationId xmlns:p14="http://schemas.microsoft.com/office/powerpoint/2010/main" val="68068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2029" y="2475571"/>
            <a:ext cx="9946888" cy="1588543"/>
          </a:xfrm>
        </p:spPr>
        <p:txBody>
          <a:bodyPr/>
          <a:lstStyle/>
          <a:p>
            <a:pPr algn="ctr"/>
            <a:r>
              <a:rPr lang="es-CL" sz="6000" dirty="0"/>
              <a:t>¿Qué son los Derechos Sexuales y Reproductivos?</a:t>
            </a:r>
          </a:p>
        </p:txBody>
      </p:sp>
    </p:spTree>
    <p:extLst>
      <p:ext uri="{BB962C8B-B14F-4D97-AF65-F5344CB8AC3E}">
        <p14:creationId xmlns:p14="http://schemas.microsoft.com/office/powerpoint/2010/main" val="203383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50" y="2520176"/>
            <a:ext cx="11151218" cy="2352907"/>
          </a:xfrm>
        </p:spPr>
        <p:txBody>
          <a:bodyPr/>
          <a:lstStyle/>
          <a:p>
            <a:pPr algn="ctr"/>
            <a:r>
              <a:rPr lang="es-CL" dirty="0"/>
              <a:t> </a:t>
            </a:r>
            <a:br>
              <a:rPr lang="es-CL" dirty="0"/>
            </a:br>
            <a:r>
              <a:rPr lang="es-CL" dirty="0"/>
              <a:t>LOS DERECHOS SEXUALES Y REPRODUCTIVOS </a:t>
            </a:r>
            <a:br>
              <a:rPr lang="es-CL" dirty="0"/>
            </a:br>
            <a:r>
              <a:rPr lang="es-CL" dirty="0"/>
              <a:t>SON DERECHOS HUMANOS que tenemos TODAS las personas</a:t>
            </a:r>
            <a:br>
              <a:rPr lang="es-CL" dirty="0"/>
            </a:br>
            <a:r>
              <a:rPr lang="es-CL" dirty="0"/>
              <a:t>DERECHO A: TOMAR DECISIONES SOBRE NUESTRO CUERPO, A LA NO COACCIÓN, VIOLENCIA O DISCRIMINACIÓN DE NUESTRA SEXUALIDAD Y NUESTRA VIDA REPRODUCTIVA SIN MIEDO A SUFRIR</a:t>
            </a:r>
            <a:br>
              <a:rPr lang="es-CL" dirty="0"/>
            </a:br>
            <a:endParaRPr lang="es-CL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947854" y="0"/>
            <a:ext cx="9946888" cy="1588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dirty="0"/>
              <a:t>Derechos Sexuales y Reproductivos</a:t>
            </a:r>
          </a:p>
        </p:txBody>
      </p:sp>
    </p:spTree>
    <p:extLst>
      <p:ext uri="{BB962C8B-B14F-4D97-AF65-F5344CB8AC3E}">
        <p14:creationId xmlns:p14="http://schemas.microsoft.com/office/powerpoint/2010/main" val="212677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9872699"/>
              </p:ext>
            </p:extLst>
          </p:nvPr>
        </p:nvGraphicFramePr>
        <p:xfrm>
          <a:off x="557561" y="1665015"/>
          <a:ext cx="11307337" cy="483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9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434898" y="1739589"/>
            <a:ext cx="11195824" cy="387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600" b="1" u="sng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r>
              <a:rPr lang="es-CL" sz="36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una construcción social y cultural colectiva que conforma el conjunto de roles, características, atributos, y comportamientos, que se define en función del sexo de la persona (hombre o mujer). Por lo tanto, serán los significados sociales y culturales que se asocian a las diferencias biológicas.</a:t>
            </a:r>
            <a:endParaRPr lang="es-CL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535259" y="1864789"/>
            <a:ext cx="107943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600" b="1" u="sng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Sexo biológico</a:t>
            </a:r>
            <a:r>
              <a:rPr lang="es-CL" sz="3600" b="1" dirty="0">
                <a:solidFill>
                  <a:srgbClr val="ED7D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Clasificación asignada al nacer basada en características biológicas, como diferencias cromosómicas, órganos sexuales reproductivos, y hormonas. Las personas, según su sexo, pueden ser hombres, mujeres, o intersexuales.</a:t>
            </a:r>
            <a:endParaRPr lang="es-CL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2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546410" y="1557393"/>
            <a:ext cx="1100625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600" b="1" u="sng" dirty="0">
                <a:solidFill>
                  <a:srgbClr val="5381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Orientación sexual</a:t>
            </a:r>
            <a:r>
              <a:rPr lang="es-CL" sz="3600" dirty="0">
                <a:solidFill>
                  <a:srgbClr val="5381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un término que sirve para referir a la capacidad de atracción física o emocional de las personas, al momento de elegir una potencial pareja de acuerdo al sexo y género de éstas. Las personas pueden ser homosexuales, lesbianas, bisexuales, </a:t>
            </a:r>
            <a:r>
              <a:rPr lang="es-CL" sz="3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demisexuales</a:t>
            </a:r>
            <a:r>
              <a:rPr lang="es-CL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entre otros; y no tiene ninguna relación con la identidad de género</a:t>
            </a:r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Rectángulo 2"/>
          <p:cNvSpPr/>
          <p:nvPr/>
        </p:nvSpPr>
        <p:spPr>
          <a:xfrm>
            <a:off x="345689" y="1468184"/>
            <a:ext cx="1103970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3600" b="1" u="sng" dirty="0">
                <a:solidFill>
                  <a:srgbClr val="FFD9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Expresión de género</a:t>
            </a:r>
            <a:r>
              <a:rPr lang="es-CL" sz="3600" dirty="0">
                <a:solidFill>
                  <a:srgbClr val="FFD9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CL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la forma en que las personas deciden manifestar su identidad de género; comprende la percepción personal de cada sujeto, que involucra sus actitudes, comportamientos, formas de vestir, hablar, entre otros. En este término entran las categorías de “femenino” y “masculino”, como también formas “andróginas” de ser.</a:t>
            </a:r>
            <a:endParaRPr lang="es-CL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5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35" r="50317"/>
          <a:stretch/>
        </p:blipFill>
        <p:spPr bwMode="auto">
          <a:xfrm>
            <a:off x="2234918" y="479502"/>
            <a:ext cx="6630786" cy="6166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40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18635" y="3310093"/>
            <a:ext cx="6194066" cy="754021"/>
          </a:xfrm>
        </p:spPr>
        <p:txBody>
          <a:bodyPr/>
          <a:lstStyle/>
          <a:p>
            <a:pPr algn="ctr"/>
            <a:r>
              <a:rPr lang="es-CL" dirty="0"/>
              <a:t> </a:t>
            </a:r>
            <a:r>
              <a:rPr lang="es-CL" sz="6600" dirty="0"/>
              <a:t>El porqué de esta clase en AMA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48829" y="1700601"/>
            <a:ext cx="10133678" cy="4399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8872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Entonces, ¿dónde entran estos conceptos?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24468" y="1929161"/>
          <a:ext cx="10259121" cy="39475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8595">
                  <a:extLst>
                    <a:ext uri="{9D8B030D-6E8A-4147-A177-3AD203B41FA5}">
                      <a16:colId xmlns:a16="http://schemas.microsoft.com/office/drawing/2014/main" val="138046368"/>
                    </a:ext>
                  </a:extLst>
                </a:gridCol>
                <a:gridCol w="2690357">
                  <a:extLst>
                    <a:ext uri="{9D8B030D-6E8A-4147-A177-3AD203B41FA5}">
                      <a16:colId xmlns:a16="http://schemas.microsoft.com/office/drawing/2014/main" val="3293746431"/>
                    </a:ext>
                  </a:extLst>
                </a:gridCol>
                <a:gridCol w="2517263">
                  <a:extLst>
                    <a:ext uri="{9D8B030D-6E8A-4147-A177-3AD203B41FA5}">
                      <a16:colId xmlns:a16="http://schemas.microsoft.com/office/drawing/2014/main" val="2220144395"/>
                    </a:ext>
                  </a:extLst>
                </a:gridCol>
                <a:gridCol w="2352906">
                  <a:extLst>
                    <a:ext uri="{9D8B030D-6E8A-4147-A177-3AD203B41FA5}">
                      <a16:colId xmlns:a16="http://schemas.microsoft.com/office/drawing/2014/main" val="2250482762"/>
                    </a:ext>
                  </a:extLst>
                </a:gridCol>
              </a:tblGrid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Homosexual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Transgénero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Travesti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Hombre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054409"/>
                  </a:ext>
                </a:extLst>
              </a:tr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Mujer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Orientación sexual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Lesbiana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 err="1">
                          <a:solidFill>
                            <a:srgbClr val="7030A0"/>
                          </a:solidFill>
                          <a:effectLst/>
                        </a:rPr>
                        <a:t>Cis</a:t>
                      </a: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-género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642938"/>
                  </a:ext>
                </a:extLst>
              </a:tr>
              <a:tr h="1315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>
                          <a:solidFill>
                            <a:srgbClr val="7030A0"/>
                          </a:solidFill>
                          <a:effectLst/>
                        </a:rPr>
                        <a:t>Intersexualidad</a:t>
                      </a:r>
                      <a:endParaRPr lang="es-CL" sz="3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>
                          <a:solidFill>
                            <a:srgbClr val="7030A0"/>
                          </a:solidFill>
                          <a:effectLst/>
                        </a:rPr>
                        <a:t>Heterosexual</a:t>
                      </a:r>
                      <a:endParaRPr lang="es-CL" sz="32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Transformista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3200" dirty="0">
                          <a:solidFill>
                            <a:srgbClr val="7030A0"/>
                          </a:solidFill>
                          <a:effectLst/>
                        </a:rPr>
                        <a:t>Bisexualidad</a:t>
                      </a:r>
                      <a:endParaRPr lang="es-CL" sz="3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48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083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970" y="1382751"/>
            <a:ext cx="9445083" cy="4404732"/>
          </a:xfrm>
        </p:spPr>
        <p:txBody>
          <a:bodyPr/>
          <a:lstStyle/>
          <a:p>
            <a:r>
              <a:rPr lang="es-CL" sz="6000" dirty="0"/>
              <a:t>Para responder esta pregunta realizaremos una actividad:</a:t>
            </a:r>
            <a:br>
              <a:rPr lang="es-CL" sz="6000" dirty="0"/>
            </a:br>
            <a:r>
              <a:rPr lang="es-CL" sz="4000" dirty="0"/>
              <a:t>- </a:t>
            </a:r>
            <a:r>
              <a:rPr lang="es-CL" sz="4000" b="0" dirty="0"/>
              <a:t>Primero: trabajaremos en grupo y expondrá</a:t>
            </a:r>
            <a:br>
              <a:rPr lang="es-CL" sz="4000" b="0" dirty="0"/>
            </a:br>
            <a:r>
              <a:rPr lang="es-CL" sz="4000" b="0" dirty="0"/>
              <a:t>- Segundo: cada persona estará a cargo de un facilitador quien los apoyara en la dinámica</a:t>
            </a:r>
          </a:p>
        </p:txBody>
      </p:sp>
    </p:spTree>
    <p:extLst>
      <p:ext uri="{BB962C8B-B14F-4D97-AF65-F5344CB8AC3E}">
        <p14:creationId xmlns:p14="http://schemas.microsoft.com/office/powerpoint/2010/main" val="289084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Instrucciones: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850272" y="1371601"/>
            <a:ext cx="10635484" cy="5151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Reglas básicas de convivencia</a:t>
            </a:r>
            <a:endParaRPr lang="es-CL" b="0" dirty="0"/>
          </a:p>
          <a:p>
            <a:pPr marL="514350" indent="-514350">
              <a:buAutoNum type="arabicPeriod"/>
            </a:pPr>
            <a:r>
              <a:rPr lang="es-CL" b="0" dirty="0"/>
              <a:t>El compromiso es a participar y compartir con el grupo</a:t>
            </a:r>
          </a:p>
          <a:p>
            <a:pPr marL="514350" indent="-514350">
              <a:buAutoNum type="arabicPeriod"/>
            </a:pPr>
            <a:r>
              <a:rPr lang="es-CL" b="0" dirty="0"/>
              <a:t>No existen respuestas buenas o malas, lo que se valora es la participación</a:t>
            </a:r>
          </a:p>
          <a:p>
            <a:pPr marL="514350" indent="-514350">
              <a:buAutoNum type="arabicPeriod"/>
            </a:pPr>
            <a:r>
              <a:rPr lang="es-CL" b="0" dirty="0"/>
              <a:t>Toda opinión debe basarse en el respeto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Primera Parte:</a:t>
            </a:r>
          </a:p>
          <a:p>
            <a:pPr marL="514350" indent="-514350">
              <a:buAutoNum type="arabicPeriod"/>
            </a:pPr>
            <a:r>
              <a:rPr lang="es-CL" b="0" dirty="0"/>
              <a:t>Escucharemos las instrucciones</a:t>
            </a:r>
          </a:p>
          <a:p>
            <a:pPr marL="514350" indent="-514350">
              <a:buAutoNum type="arabicPeriod"/>
            </a:pPr>
            <a:r>
              <a:rPr lang="es-CL" b="0" dirty="0"/>
              <a:t>Nos dividiremos en 3 grupos</a:t>
            </a:r>
          </a:p>
          <a:p>
            <a:pPr marL="514350" indent="-514350">
              <a:buAutoNum type="arabicPeriod"/>
            </a:pPr>
            <a:r>
              <a:rPr lang="es-CL" b="0" dirty="0"/>
              <a:t>Ubique a su facilitador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011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Instrucciones:</a:t>
            </a:r>
          </a:p>
        </p:txBody>
      </p:sp>
      <p:sp>
        <p:nvSpPr>
          <p:cNvPr id="6" name="Título 4"/>
          <p:cNvSpPr txBox="1">
            <a:spLocks/>
          </p:cNvSpPr>
          <p:nvPr/>
        </p:nvSpPr>
        <p:spPr>
          <a:xfrm>
            <a:off x="850272" y="1583474"/>
            <a:ext cx="10635484" cy="4828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Segunda Parte: en grupo</a:t>
            </a:r>
          </a:p>
          <a:p>
            <a:pPr marL="514350" indent="-514350">
              <a:buAutoNum type="arabicPeriod"/>
            </a:pPr>
            <a:r>
              <a:rPr lang="es-CL" b="0" dirty="0"/>
              <a:t>Cada grupo tiene una serie de definiciones que deben determinan en grupo a que concepto corresponde</a:t>
            </a:r>
          </a:p>
          <a:p>
            <a:pPr marL="514350" indent="-514350">
              <a:buAutoNum type="arabicPeriod"/>
            </a:pPr>
            <a:r>
              <a:rPr lang="es-CL" b="0" dirty="0"/>
              <a:t>Una vez ordenada cada concepto deben ordenarlo en la galletita de jengibre si corresponden a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expresión de genero, identidad de genero, orientación sexual o sexo biológico</a:t>
            </a:r>
            <a:r>
              <a:rPr lang="es-CL" b="0" dirty="0"/>
              <a:t>.</a:t>
            </a:r>
          </a:p>
          <a:p>
            <a:pPr marL="514350" indent="-514350">
              <a:buAutoNum type="arabicPeriod"/>
            </a:pPr>
            <a:r>
              <a:rPr lang="es-CL" b="0" dirty="0"/>
              <a:t>Cuando todos terminen deben salir a exponer adelante el grupo.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383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761" y="2696775"/>
            <a:ext cx="9946888" cy="2042493"/>
          </a:xfrm>
        </p:spPr>
        <p:txBody>
          <a:bodyPr/>
          <a:lstStyle/>
          <a:p>
            <a:pPr algn="ctr"/>
            <a:r>
              <a:rPr lang="es-CL" sz="6000" dirty="0"/>
              <a:t>¿Qué conocimiento nuevo se llevan hoy para la casa?</a:t>
            </a:r>
          </a:p>
        </p:txBody>
      </p:sp>
    </p:spTree>
    <p:extLst>
      <p:ext uri="{BB962C8B-B14F-4D97-AF65-F5344CB8AC3E}">
        <p14:creationId xmlns:p14="http://schemas.microsoft.com/office/powerpoint/2010/main" val="353246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0"/>
          <a:stretch/>
        </p:blipFill>
        <p:spPr>
          <a:xfrm>
            <a:off x="3339333" y="0"/>
            <a:ext cx="4858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40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14761" y="2696775"/>
            <a:ext cx="9946888" cy="20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/>
              <a:t>Recuerden que la discriminación genera violencia</a:t>
            </a:r>
          </a:p>
        </p:txBody>
      </p:sp>
    </p:spTree>
    <p:extLst>
      <p:ext uri="{BB962C8B-B14F-4D97-AF65-F5344CB8AC3E}">
        <p14:creationId xmlns:p14="http://schemas.microsoft.com/office/powerpoint/2010/main" val="244309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Discriminación por género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300" t="28400" r="15141" b="27758"/>
          <a:stretch/>
        </p:blipFill>
        <p:spPr>
          <a:xfrm>
            <a:off x="315864" y="1659713"/>
            <a:ext cx="10905614" cy="37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3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6790" y="366172"/>
            <a:ext cx="7259444" cy="754021"/>
          </a:xfrm>
        </p:spPr>
        <p:txBody>
          <a:bodyPr/>
          <a:lstStyle/>
          <a:p>
            <a:pPr algn="ctr"/>
            <a:r>
              <a:rPr lang="es-CL" sz="4000" dirty="0"/>
              <a:t>Discriminación y crímenes de odio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450" t="13197" r="12974" b="29336"/>
          <a:stretch/>
        </p:blipFill>
        <p:spPr>
          <a:xfrm>
            <a:off x="261218" y="1524651"/>
            <a:ext cx="11670030" cy="49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52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94624" y="2325250"/>
            <a:ext cx="89767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i="1" dirty="0">
                <a:solidFill>
                  <a:srgbClr val="7030A0"/>
                </a:solidFill>
              </a:rPr>
              <a:t>“Todos los seres humanos nacen libres e iguales en dignidad y derechos”.</a:t>
            </a:r>
            <a:endParaRPr lang="es-CL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519345" y="3239468"/>
            <a:ext cx="8159914" cy="75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600" dirty="0"/>
              <a:t>¿Quién le gustaría tener de Vecino o Vecina?</a:t>
            </a:r>
          </a:p>
        </p:txBody>
      </p:sp>
    </p:spTree>
    <p:extLst>
      <p:ext uri="{BB962C8B-B14F-4D97-AF65-F5344CB8AC3E}">
        <p14:creationId xmlns:p14="http://schemas.microsoft.com/office/powerpoint/2010/main" val="52734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1570" y="3722689"/>
            <a:ext cx="6194066" cy="754021"/>
          </a:xfrm>
        </p:spPr>
        <p:txBody>
          <a:bodyPr/>
          <a:lstStyle/>
          <a:p>
            <a:pPr algn="ctr"/>
            <a:r>
              <a:rPr lang="es-CL" sz="6000" dirty="0"/>
              <a:t>Muchas gracias</a:t>
            </a:r>
            <a:br>
              <a:rPr lang="es-CL" sz="6000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Contacto: </a:t>
            </a:r>
            <a:br>
              <a:rPr lang="es-CL" dirty="0"/>
            </a:br>
            <a:r>
              <a:rPr lang="es-CL" dirty="0"/>
              <a:t>Karina León Leiva</a:t>
            </a:r>
            <a:br>
              <a:rPr lang="es-CL" dirty="0"/>
            </a:br>
            <a:r>
              <a:rPr lang="es-CL" dirty="0">
                <a:hlinkClick r:id="rId2"/>
              </a:rPr>
              <a:t>karina.leon@muniarica.cl</a:t>
            </a:r>
            <a:br>
              <a:rPr lang="es-CL" dirty="0"/>
            </a:br>
            <a:r>
              <a:rPr lang="es-CL" dirty="0"/>
              <a:t>58 238 6510</a:t>
            </a:r>
          </a:p>
        </p:txBody>
      </p:sp>
    </p:spTree>
    <p:extLst>
      <p:ext uri="{BB962C8B-B14F-4D97-AF65-F5344CB8AC3E}">
        <p14:creationId xmlns:p14="http://schemas.microsoft.com/office/powerpoint/2010/main" val="310579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628078" y="3072200"/>
            <a:ext cx="8731405" cy="75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600" dirty="0"/>
              <a:t>¿Quién NO le gustaría tener de Vecino o Vecina?</a:t>
            </a:r>
          </a:p>
        </p:txBody>
      </p:sp>
    </p:spTree>
    <p:extLst>
      <p:ext uri="{BB962C8B-B14F-4D97-AF65-F5344CB8AC3E}">
        <p14:creationId xmlns:p14="http://schemas.microsoft.com/office/powerpoint/2010/main" val="233845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4468" y="1366062"/>
            <a:ext cx="10727473" cy="4744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400" dirty="0"/>
              <a:t>Estudio del Instituto Nacional de Derechos Humanos, 2017</a:t>
            </a:r>
          </a:p>
          <a:p>
            <a:pPr algn="ctr"/>
            <a:endParaRPr lang="es-CL" sz="4400" dirty="0"/>
          </a:p>
          <a:p>
            <a:pPr algn="ctr"/>
            <a:r>
              <a:rPr lang="es-CL" sz="4400" dirty="0"/>
              <a:t>Las personas no querían tener a personas de la diversidad sexual como vecino o vecina</a:t>
            </a:r>
          </a:p>
          <a:p>
            <a:pPr algn="ctr"/>
            <a:endParaRPr lang="es-CL" sz="4400" dirty="0"/>
          </a:p>
          <a:p>
            <a:pPr algn="ctr"/>
            <a:r>
              <a:rPr lang="es-CL" sz="4400" dirty="0"/>
              <a:t>¿Por qué creen ustedes que pasa esto?</a:t>
            </a:r>
          </a:p>
        </p:txBody>
      </p:sp>
    </p:spTree>
    <p:extLst>
      <p:ext uri="{BB962C8B-B14F-4D97-AF65-F5344CB8AC3E}">
        <p14:creationId xmlns:p14="http://schemas.microsoft.com/office/powerpoint/2010/main" val="64635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233" y="1994250"/>
            <a:ext cx="6194066" cy="754021"/>
          </a:xfrm>
        </p:spPr>
        <p:txBody>
          <a:bodyPr/>
          <a:lstStyle/>
          <a:p>
            <a:r>
              <a:rPr lang="es-CL" sz="6000" dirty="0"/>
              <a:t>Discriminación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47783" y="3352841"/>
            <a:ext cx="6194066" cy="75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600" dirty="0"/>
              <a:t>Prejuicios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953921" y="4711432"/>
            <a:ext cx="6194066" cy="754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dirty="0"/>
              <a:t>Estereotipos</a:t>
            </a:r>
          </a:p>
        </p:txBody>
      </p:sp>
    </p:spTree>
    <p:extLst>
      <p:ext uri="{BB962C8B-B14F-4D97-AF65-F5344CB8AC3E}">
        <p14:creationId xmlns:p14="http://schemas.microsoft.com/office/powerpoint/2010/main" val="37464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951" t="11821" r="14780" b="10781"/>
          <a:stretch/>
        </p:blipFill>
        <p:spPr>
          <a:xfrm>
            <a:off x="789651" y="529476"/>
            <a:ext cx="9958039" cy="608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653" y="1838132"/>
            <a:ext cx="10118810" cy="3168766"/>
          </a:xfrm>
        </p:spPr>
        <p:txBody>
          <a:bodyPr/>
          <a:lstStyle/>
          <a:p>
            <a:pPr algn="ctr"/>
            <a:r>
              <a:rPr lang="es-CL" sz="6000" dirty="0"/>
              <a:t>¿A quiénes les hablaron de sexualidad cuando eran más jóvenes?</a:t>
            </a:r>
          </a:p>
        </p:txBody>
      </p:sp>
    </p:spTree>
    <p:extLst>
      <p:ext uri="{BB962C8B-B14F-4D97-AF65-F5344CB8AC3E}">
        <p14:creationId xmlns:p14="http://schemas.microsoft.com/office/powerpoint/2010/main" val="291910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727" y="1559351"/>
            <a:ext cx="9344721" cy="3291429"/>
          </a:xfrm>
        </p:spPr>
        <p:txBody>
          <a:bodyPr/>
          <a:lstStyle/>
          <a:p>
            <a:pPr algn="ctr"/>
            <a:r>
              <a:rPr lang="es-CL" sz="6000" dirty="0"/>
              <a:t>Si bien, la sexualidad siempre ha sido parte de nuestra vida, desde que nacemos. </a:t>
            </a:r>
            <a:br>
              <a:rPr lang="es-CL" sz="6000" dirty="0"/>
            </a:br>
            <a:r>
              <a:rPr lang="es-CL" sz="6000" dirty="0"/>
              <a:t>¿Qué cambio ahora?</a:t>
            </a:r>
          </a:p>
        </p:txBody>
      </p:sp>
    </p:spTree>
    <p:extLst>
      <p:ext uri="{BB962C8B-B14F-4D97-AF65-F5344CB8AC3E}">
        <p14:creationId xmlns:p14="http://schemas.microsoft.com/office/powerpoint/2010/main" val="2381624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564</Words>
  <Application>Microsoft Office PowerPoint</Application>
  <PresentationFormat>Panorámica</PresentationFormat>
  <Paragraphs>77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TEMA AMA 1</vt:lpstr>
      <vt:lpstr>Diseño personalizado</vt:lpstr>
      <vt:lpstr>Derechos Sexuales y Reproductivos</vt:lpstr>
      <vt:lpstr> El porqué de esta clase en AMA</vt:lpstr>
      <vt:lpstr>Presentación de PowerPoint</vt:lpstr>
      <vt:lpstr>Presentación de PowerPoint</vt:lpstr>
      <vt:lpstr>Presentación de PowerPoint</vt:lpstr>
      <vt:lpstr>Discriminación</vt:lpstr>
      <vt:lpstr>Presentación de PowerPoint</vt:lpstr>
      <vt:lpstr>¿A quiénes les hablaron de sexualidad cuando eran más jóvenes?</vt:lpstr>
      <vt:lpstr>Si bien, la sexualidad siempre ha sido parte de nuestra vida, desde que nacemos.  ¿Qué cambio ahora?</vt:lpstr>
      <vt:lpstr>Escuchamos a hablar de estos temas </vt:lpstr>
      <vt:lpstr>Hablemos de Sexualidad y Afectividad</vt:lpstr>
      <vt:lpstr>¿Qué son los Derechos Sexuales y Reproductivos?</vt:lpstr>
      <vt:lpstr>  LOS DERECHOS SEXUALES Y REPRODUCTIVOS  SON DERECHOS HUMANOS que tenemos TODAS las personas DERECHO A: TOMAR DECISIONES SOBRE NUESTRO CUERPO, A LA NO COACCIÓN, VIOLENCIA O DISCRIMINACIÓN DE NUESTRA SEXUALIDAD Y NUESTRA VIDA REPRODUCTIVA SIN MIEDO A SUFRIR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Entonces, ¿dónde entran estos conceptos?</vt:lpstr>
      <vt:lpstr>Para responder esta pregunta realizaremos una actividad: - Primero: trabajaremos en grupo y expondrá - Segundo: cada persona estará a cargo de un facilitador quien los apoyara en la dinámica</vt:lpstr>
      <vt:lpstr>Instrucciones:</vt:lpstr>
      <vt:lpstr>Instrucciones:</vt:lpstr>
      <vt:lpstr>¿Qué conocimiento nuevo se llevan hoy para la casa?</vt:lpstr>
      <vt:lpstr>Presentación de PowerPoint</vt:lpstr>
      <vt:lpstr>Presentación de PowerPoint</vt:lpstr>
      <vt:lpstr>Discriminación por género</vt:lpstr>
      <vt:lpstr>Discriminación y crímenes de odio</vt:lpstr>
      <vt:lpstr>Presentación de PowerPoint</vt:lpstr>
      <vt:lpstr>Muchas gracias   Contacto:  Karina León Leiva karina.leon@muniarica.cl 58 238 6510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PRESENTACIÓNPARA AMA</dc:title>
  <dc:creator>Edizone</dc:creator>
  <cp:lastModifiedBy>Usuario</cp:lastModifiedBy>
  <cp:revision>31</cp:revision>
  <dcterms:created xsi:type="dcterms:W3CDTF">2019-09-23T18:49:57Z</dcterms:created>
  <dcterms:modified xsi:type="dcterms:W3CDTF">2019-10-13T01:57:44Z</dcterms:modified>
</cp:coreProperties>
</file>